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</p:sldMasterIdLst>
  <p:notesMasterIdLst>
    <p:notesMasterId r:id="rId29"/>
  </p:notesMasterIdLst>
  <p:sldIdLst>
    <p:sldId id="348" r:id="rId3"/>
    <p:sldId id="406" r:id="rId4"/>
    <p:sldId id="407" r:id="rId5"/>
    <p:sldId id="353" r:id="rId6"/>
    <p:sldId id="372" r:id="rId7"/>
    <p:sldId id="377" r:id="rId8"/>
    <p:sldId id="412" r:id="rId9"/>
    <p:sldId id="357" r:id="rId10"/>
    <p:sldId id="358" r:id="rId11"/>
    <p:sldId id="359" r:id="rId12"/>
    <p:sldId id="376" r:id="rId13"/>
    <p:sldId id="360" r:id="rId14"/>
    <p:sldId id="373" r:id="rId15"/>
    <p:sldId id="361" r:id="rId16"/>
    <p:sldId id="411" r:id="rId17"/>
    <p:sldId id="390" r:id="rId18"/>
    <p:sldId id="375" r:id="rId19"/>
    <p:sldId id="363" r:id="rId20"/>
    <p:sldId id="364" r:id="rId21"/>
    <p:sldId id="408" r:id="rId22"/>
    <p:sldId id="409" r:id="rId23"/>
    <p:sldId id="366" r:id="rId24"/>
    <p:sldId id="367" r:id="rId25"/>
    <p:sldId id="368" r:id="rId26"/>
    <p:sldId id="369" r:id="rId27"/>
    <p:sldId id="37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 Daliang" initials="XD" lastIdx="1" clrIdx="0">
    <p:extLst>
      <p:ext uri="{19B8F6BF-5375-455C-9EA6-DF929625EA0E}">
        <p15:presenceInfo xmlns:p15="http://schemas.microsoft.com/office/powerpoint/2012/main" userId="02d261b034499d5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/>
    <p:restoredTop sz="87811"/>
  </p:normalViewPr>
  <p:slideViewPr>
    <p:cSldViewPr snapToGrid="0" snapToObjects="1">
      <p:cViewPr varScale="1">
        <p:scale>
          <a:sx n="97" d="100"/>
          <a:sy n="97" d="100"/>
        </p:scale>
        <p:origin x="1424" y="192"/>
      </p:cViewPr>
      <p:guideLst/>
    </p:cSldViewPr>
  </p:slideViewPr>
  <p:notesTextViewPr>
    <p:cViewPr>
      <p:scale>
        <a:sx n="150" d="100"/>
        <a:sy n="150" d="100"/>
      </p:scale>
      <p:origin x="0" y="-57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79CA07-B503-5543-B9D5-7C61F06113BF}" type="datetimeFigureOut">
              <a:rPr kumimoji="1" lang="zh-CN" altLang="en-US" smtClean="0"/>
              <a:t>2022/10/18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261E4-6242-C34C-8F3E-9D54A89A35F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Hello,</a:t>
            </a:r>
            <a:r>
              <a:rPr kumimoji="1" lang="zh-CN" altLang="en-US" dirty="0"/>
              <a:t> </a:t>
            </a:r>
            <a:r>
              <a:rPr kumimoji="1" lang="en-US" altLang="zh-CN" dirty="0"/>
              <a:t>everyone.</a:t>
            </a:r>
            <a:r>
              <a:rPr kumimoji="1" lang="zh-CN" altLang="en-US" dirty="0"/>
              <a:t> </a:t>
            </a:r>
            <a:r>
              <a:rPr kumimoji="1" lang="en-US" altLang="zh-CN" dirty="0"/>
              <a:t>I</a:t>
            </a:r>
            <a:r>
              <a:rPr kumimoji="1" lang="zh-CN" altLang="en-US" dirty="0"/>
              <a:t>’</a:t>
            </a:r>
            <a:r>
              <a:rPr kumimoji="1" lang="en-US" altLang="zh-CN" dirty="0"/>
              <a:t>m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Daliang</a:t>
            </a:r>
            <a:r>
              <a:rPr kumimoji="1" lang="zh-CN" altLang="en-US" dirty="0"/>
              <a:t> </a:t>
            </a:r>
            <a:r>
              <a:rPr kumimoji="1" lang="en-US" altLang="zh-CN" dirty="0"/>
              <a:t>Xu from</a:t>
            </a:r>
            <a:r>
              <a:rPr kumimoji="1" lang="zh-CN" altLang="en-US" dirty="0"/>
              <a:t> </a:t>
            </a:r>
            <a:r>
              <a:rPr kumimoji="1" lang="en-US" altLang="zh-CN" dirty="0"/>
              <a:t>Peking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University.</a:t>
            </a:r>
            <a:r>
              <a:rPr kumimoji="1" lang="zh-CN" altLang="en-US" dirty="0"/>
              <a:t> </a:t>
            </a:r>
            <a:r>
              <a:rPr kumimoji="1" lang="en-US" altLang="zh-CN" dirty="0"/>
              <a:t>Today,</a:t>
            </a:r>
            <a:r>
              <a:rPr kumimoji="1" lang="zh-CN" altLang="en-US" dirty="0"/>
              <a:t> </a:t>
            </a:r>
            <a:r>
              <a:rPr kumimoji="1" lang="en-US" altLang="zh-CN" dirty="0"/>
              <a:t>I</a:t>
            </a:r>
            <a:r>
              <a:rPr kumimoji="1" lang="zh-CN" altLang="en-US" dirty="0"/>
              <a:t> </a:t>
            </a:r>
            <a:r>
              <a:rPr kumimoji="1" lang="en-US" altLang="zh-CN" dirty="0"/>
              <a:t>will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share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</a:t>
            </a:r>
            <a:r>
              <a:rPr kumimoji="1" lang="zh-CN" altLang="en-US" dirty="0"/>
              <a:t> </a:t>
            </a:r>
            <a:r>
              <a:rPr kumimoji="1" lang="en-US" altLang="zh-CN" dirty="0"/>
              <a:t>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work:</a:t>
            </a:r>
            <a:r>
              <a:rPr kumimoji="1" lang="zh-CN" altLang="en-US" dirty="0"/>
              <a:t> </a:t>
            </a:r>
            <a:r>
              <a:rPr lang="en-US" altLang="zh-CN" sz="1200" b="1" dirty="0">
                <a:latin typeface="Arial" panose="020B0604020202020204" pitchFamily="34" charset="0"/>
                <a:ea typeface="SimHei" charset="-122"/>
                <a:cs typeface="Arial" panose="020B0604020202020204" pitchFamily="34" charset="0"/>
              </a:rPr>
              <a:t>Mandheling: Mixed-Precision On-Device DNN Training with DSP Offloading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4CA7C5D-8C16-1848-AD0C-70F8748D5D42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challenge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DSP-unfriendly</a:t>
            </a:r>
            <a:r>
              <a:rPr kumimoji="1" lang="zh-CN" altLang="en-US" dirty="0"/>
              <a:t> </a:t>
            </a:r>
            <a:r>
              <a:rPr kumimoji="1" lang="en-US" altLang="zh-CN" dirty="0"/>
              <a:t>operators.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(click1)</a:t>
            </a:r>
            <a:endParaRPr kumimoji="1" lang="en-US" altLang="zh-CN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Some irregular memory access or float operations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 are unsuitable for DSP to run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,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like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transpose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and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normalization.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We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call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such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operators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DSP-unfriendly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operators.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(click2</a:t>
            </a:r>
            <a:r>
              <a:rPr lang="zh-CN" altLang="en-US" sz="1200" b="1" dirty="0">
                <a:effectLst/>
                <a:sym typeface="+mn-ea"/>
              </a:rPr>
              <a:t> </a:t>
            </a:r>
            <a:r>
              <a:rPr lang="en-US" altLang="zh-CN" sz="1200" b="1" dirty="0">
                <a:effectLst/>
                <a:sym typeface="+mn-ea"/>
              </a:rPr>
              <a:t>and</a:t>
            </a:r>
            <a:r>
              <a:rPr lang="zh-CN" altLang="en-US" sz="1200" b="1" dirty="0">
                <a:effectLst/>
                <a:sym typeface="+mn-ea"/>
              </a:rPr>
              <a:t> </a:t>
            </a:r>
            <a:r>
              <a:rPr lang="en-US" altLang="zh-CN" sz="1200" b="1" dirty="0">
                <a:effectLst/>
                <a:sym typeface="+mn-ea"/>
              </a:rPr>
              <a:t>3)</a:t>
            </a:r>
            <a:endParaRPr kumimoji="1" lang="en-US" altLang="zh-CN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n intuitive approach is to merge the adjacent DSP-unfriendly operators into subgraphs and place them on the CPU.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effectLst/>
                <a:sym typeface="+mn-ea"/>
              </a:rPr>
              <a:t>(click4)</a:t>
            </a:r>
            <a:endParaRPr lang="en" altLang="zh-CN" sz="1800" dirty="0">
              <a:solidFill>
                <a:srgbClr val="000000"/>
              </a:solidFill>
              <a:effectLst/>
              <a:latin typeface="LinLibertine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However,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since CPU-DSP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context switching incurs a high overhead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,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e.g.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25ms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on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Xiaomi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10,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and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zh-CN" altLang="en-US" sz="1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unfriendly</a:t>
            </a:r>
            <a:r>
              <a:rPr lang="zh-CN" altLang="en-US" sz="1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</a:t>
            </a:r>
            <a:r>
              <a:rPr lang="zh-CN" altLang="en-US" sz="1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1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occur</a:t>
            </a:r>
            <a:r>
              <a:rPr lang="zh-CN" altLang="en-US" sz="1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anywhere,</a:t>
            </a:r>
            <a:r>
              <a:rPr lang="zh-CN" altLang="en-US" sz="1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this approach could lead to non-optimal performance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.</a:t>
            </a:r>
            <a:endParaRPr lang="en" altLang="zh-CN" sz="1800" dirty="0">
              <a:solidFill>
                <a:srgbClr val="000000"/>
              </a:solidFill>
              <a:effectLst/>
              <a:latin typeface="STSong" panose="02010600040101010101" pitchFamily="2" charset="-122"/>
              <a:ea typeface="STSong" panose="02010600040101010101" pitchFamily="2" charset="-122"/>
            </a:endParaRPr>
          </a:p>
          <a:p>
            <a:endParaRPr lang="en" altLang="zh-CN" b="0" dirty="0"/>
          </a:p>
          <a:p>
            <a:endParaRPr lang="en" altLang="zh-CN" dirty="0"/>
          </a:p>
          <a:p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Therefore, we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propose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 a context-switching-aware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CPU-DSP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co-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scheduling strategy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.</a:t>
            </a:r>
            <a:endParaRPr lang="en" altLang="zh-CN" dirty="0"/>
          </a:p>
          <a:p>
            <a:r>
              <a:rPr lang="en-US" altLang="zh-CN" sz="1200" dirty="0">
                <a:solidFill>
                  <a:srgbClr val="000000"/>
                </a:solidFill>
                <a:effectLst/>
                <a:latin typeface="LinLibertineT"/>
              </a:rPr>
              <a:t>The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LinLibertineT"/>
              </a:rPr>
              <a:t>insight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LinLibertineT"/>
              </a:rPr>
              <a:t>is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LinLibertineT"/>
              </a:rPr>
              <a:t>to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rPr>
              <a:t>r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rPr>
              <a:t>educe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context-switching overhead of DSP-unfriendly operators rather than to provide maximal CPU-DSP parallelism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en" altLang="zh-CN" sz="120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" altLang="zh-CN" sz="1200" dirty="0">
                <a:solidFill>
                  <a:srgbClr val="000000"/>
                </a:solidFill>
                <a:effectLst/>
                <a:latin typeface="LinLibertineT"/>
              </a:rPr>
              <a:t>since allocating more computations to CPUs and parallelizing them with DSP can only potentially bring a modest improvement in speed but with huge energy consumption. 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(click1)</a:t>
            </a:r>
            <a:endParaRPr kumimoji="1" lang="en-US" altLang="zh-CN" dirty="0"/>
          </a:p>
          <a:p>
            <a:r>
              <a:rPr lang="en" altLang="zh-CN" sz="1800" dirty="0">
                <a:solidFill>
                  <a:srgbClr val="000000"/>
                </a:solidFill>
                <a:effectLst/>
                <a:latin typeface="Inconsolatazi4-Regular"/>
              </a:rPr>
              <a:t>Mandheling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first uses topological sort to get an execution order for all operators and profiles to obtain each operator’s latency on CPU and DSP.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(click2)</a:t>
            </a:r>
            <a:endParaRPr kumimoji="1" lang="en-US" altLang="zh-CN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Then,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we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 use a dynamic programming algorithm to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find the approximately optimal scheduling solution while obeying the execution order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effectLst/>
                <a:sym typeface="+mn-ea"/>
              </a:rPr>
              <a:t>(click3</a:t>
            </a:r>
            <a:r>
              <a:rPr lang="zh-CN" altLang="en-US" sz="1800" b="1" dirty="0">
                <a:effectLst/>
                <a:sym typeface="+mn-ea"/>
              </a:rPr>
              <a:t> </a:t>
            </a:r>
            <a:r>
              <a:rPr lang="en-US" altLang="zh-CN" sz="1800" b="1" dirty="0">
                <a:effectLst/>
                <a:sym typeface="+mn-ea"/>
              </a:rPr>
              <a:t>and</a:t>
            </a:r>
            <a:r>
              <a:rPr lang="zh-CN" altLang="en-US" sz="1800" b="1" dirty="0">
                <a:effectLst/>
                <a:sym typeface="+mn-ea"/>
              </a:rPr>
              <a:t> </a:t>
            </a:r>
            <a:r>
              <a:rPr lang="en-US" altLang="zh-CN" sz="1800" b="1" dirty="0">
                <a:effectLst/>
                <a:sym typeface="+mn-ea"/>
              </a:rPr>
              <a:t>4)</a:t>
            </a:r>
            <a:endParaRPr lang="en-US" altLang="zh-CN" sz="180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" altLang="zh-CN" sz="1800" i="1" dirty="0">
                <a:solidFill>
                  <a:srgbClr val="000000"/>
                </a:solidFill>
                <a:effectLst/>
                <a:latin typeface="LibertineMathMI"/>
              </a:rPr>
              <a:t>𝑇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txsys"/>
              </a:rPr>
              <a:t>[</a:t>
            </a:r>
            <a:r>
              <a:rPr lang="en" altLang="zh-CN" sz="1800" i="1" dirty="0">
                <a:solidFill>
                  <a:srgbClr val="000000"/>
                </a:solidFill>
                <a:effectLst/>
                <a:latin typeface="LibertineMathMI"/>
              </a:rPr>
              <a:t>𝑖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txsys"/>
              </a:rPr>
              <a:t>+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1</a:t>
            </a:r>
            <a:r>
              <a:rPr lang="en" altLang="zh-CN" sz="1800" i="1" dirty="0">
                <a:solidFill>
                  <a:srgbClr val="000000"/>
                </a:solidFill>
                <a:effectLst/>
                <a:latin typeface="LibertineMathMI"/>
              </a:rPr>
              <a:t>,𝐶𝑃𝑈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txsys"/>
              </a:rPr>
              <a:t>]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is the lowest latency of finishing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from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" altLang="zh-CN" sz="1800" i="1" dirty="0">
                <a:solidFill>
                  <a:srgbClr val="000000"/>
                </a:solidFill>
                <a:effectLst/>
                <a:latin typeface="LibertineMathMI"/>
              </a:rPr>
              <a:t>𝑂𝑝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1</a:t>
            </a:r>
            <a:r>
              <a:rPr lang="zh-CN" altLang="en-US" sz="1800" i="1" dirty="0">
                <a:solidFill>
                  <a:srgbClr val="000000"/>
                </a:solidFill>
                <a:effectLst/>
                <a:latin typeface="LibertineMathMI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LibertineMathMI"/>
              </a:rPr>
              <a:t>to</a:t>
            </a:r>
            <a:r>
              <a:rPr lang="zh-CN" altLang="en-US" sz="1800" i="1" dirty="0">
                <a:solidFill>
                  <a:srgbClr val="000000"/>
                </a:solidFill>
                <a:effectLst/>
                <a:latin typeface="LibertineMathMI"/>
              </a:rPr>
              <a:t> </a:t>
            </a:r>
            <a:r>
              <a:rPr lang="en" altLang="zh-CN" sz="1800" i="1" dirty="0">
                <a:solidFill>
                  <a:srgbClr val="000000"/>
                </a:solidFill>
                <a:effectLst/>
                <a:latin typeface="LibertineMathMI"/>
              </a:rPr>
              <a:t>𝑂𝑝</a:t>
            </a:r>
            <a:r>
              <a:rPr lang="en" altLang="zh-CN" sz="1800" i="1" dirty="0">
                <a:solidFill>
                  <a:srgbClr val="000000"/>
                </a:solidFill>
                <a:effectLst/>
                <a:latin typeface="LibertineMathMI7"/>
              </a:rPr>
              <a:t>𝑖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txsys"/>
              </a:rPr>
              <a:t>+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1 if </a:t>
            </a:r>
            <a:r>
              <a:rPr lang="en" altLang="zh-CN" sz="1800" i="1" dirty="0">
                <a:solidFill>
                  <a:srgbClr val="000000"/>
                </a:solidFill>
                <a:effectLst/>
                <a:latin typeface="LibertineMathMI"/>
              </a:rPr>
              <a:t>𝑂𝑝</a:t>
            </a:r>
            <a:r>
              <a:rPr lang="en" altLang="zh-CN" sz="1800" i="1" dirty="0">
                <a:solidFill>
                  <a:srgbClr val="000000"/>
                </a:solidFill>
                <a:effectLst/>
                <a:latin typeface="LibertineMathMI7"/>
              </a:rPr>
              <a:t>𝑖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txsys"/>
              </a:rPr>
              <a:t>+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1 is running on CPU.</a:t>
            </a:r>
            <a:endParaRPr lang="en" altLang="zh-CN" dirty="0"/>
          </a:p>
          <a:p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When both </a:t>
            </a:r>
            <a:r>
              <a:rPr lang="en" altLang="zh-CN" sz="1800" i="1" dirty="0">
                <a:solidFill>
                  <a:srgbClr val="000000"/>
                </a:solidFill>
                <a:effectLst/>
                <a:latin typeface="LibertineMathMI"/>
              </a:rPr>
              <a:t>𝑂𝑝</a:t>
            </a:r>
            <a:r>
              <a:rPr lang="en" altLang="zh-CN" sz="1800" i="1" dirty="0">
                <a:solidFill>
                  <a:srgbClr val="000000"/>
                </a:solidFill>
                <a:effectLst/>
                <a:latin typeface="LibertineMathMI7"/>
              </a:rPr>
              <a:t>𝑖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txsys"/>
              </a:rPr>
              <a:t>+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1 and</a:t>
            </a:r>
            <a:r>
              <a:rPr lang="en" altLang="zh-CN" sz="1800" i="1" dirty="0">
                <a:solidFill>
                  <a:srgbClr val="000000"/>
                </a:solidFill>
                <a:effectLst/>
                <a:latin typeface="LibertineMathMI"/>
              </a:rPr>
              <a:t>𝑂𝑝</a:t>
            </a:r>
            <a:r>
              <a:rPr lang="en" altLang="zh-CN" sz="1800" i="1" dirty="0">
                <a:solidFill>
                  <a:srgbClr val="000000"/>
                </a:solidFill>
                <a:effectLst/>
                <a:latin typeface="LibertineMathMI7"/>
              </a:rPr>
              <a:t>𝑖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are running on CPU, there is </a:t>
            </a:r>
            <a:r>
              <a:rPr lang="en" altLang="zh-CN" sz="1800" b="1" dirty="0">
                <a:solidFill>
                  <a:srgbClr val="000000"/>
                </a:solidFill>
                <a:effectLst/>
                <a:latin typeface="LinLibertineTB"/>
              </a:rPr>
              <a:t>no context switching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.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Otherwise, a context-switching overhead is added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5400" b="1" dirty="0">
                <a:effectLst/>
                <a:sym typeface="+mn-ea"/>
              </a:rPr>
              <a:t>(click5</a:t>
            </a:r>
            <a:r>
              <a:rPr lang="zh-CN" altLang="en-US" sz="5400" b="1" dirty="0">
                <a:effectLst/>
                <a:sym typeface="+mn-ea"/>
              </a:rPr>
              <a:t> </a:t>
            </a:r>
            <a:r>
              <a:rPr lang="en-US" altLang="zh-CN" sz="5400" b="1" dirty="0">
                <a:effectLst/>
                <a:sym typeface="+mn-ea"/>
              </a:rPr>
              <a:t>and</a:t>
            </a:r>
            <a:r>
              <a:rPr lang="zh-CN" altLang="en-US" sz="5400" b="1" dirty="0">
                <a:effectLst/>
                <a:sym typeface="+mn-ea"/>
              </a:rPr>
              <a:t> </a:t>
            </a:r>
            <a:r>
              <a:rPr lang="en-US" altLang="zh-CN" sz="5400" b="1" dirty="0">
                <a:effectLst/>
                <a:sym typeface="+mn-ea"/>
              </a:rPr>
              <a:t>6)</a:t>
            </a:r>
            <a:endParaRPr lang="en" altLang="zh-CN" sz="5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The objective 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LibertineMathMI"/>
              </a:rPr>
              <a:t>function</a:t>
            </a:r>
            <a:r>
              <a:rPr lang="en" altLang="zh-CN" sz="1800" i="1" dirty="0">
                <a:solidFill>
                  <a:srgbClr val="000000"/>
                </a:solidFill>
                <a:effectLst/>
                <a:latin typeface="LibertineMathMI7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can be formulated as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the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minimum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value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of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zh-CN" altLang="en-US" sz="1800" i="1" dirty="0">
                <a:solidFill>
                  <a:srgbClr val="000000"/>
                </a:solidFill>
                <a:effectLst/>
                <a:latin typeface="LibertineMathMI"/>
              </a:rPr>
              <a:t>𝑇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xsys"/>
              </a:rPr>
              <a:t>[</a:t>
            </a:r>
            <a:r>
              <a:rPr lang="zh-CN" altLang="en-US" sz="1800" i="1" dirty="0">
                <a:solidFill>
                  <a:srgbClr val="000000"/>
                </a:solidFill>
                <a:effectLst/>
                <a:latin typeface="LibertineMathMI"/>
              </a:rPr>
              <a:t>𝑁 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LibertineMathMI"/>
              </a:rPr>
              <a:t>,𝐶𝑃𝑈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xsys"/>
              </a:rPr>
              <a:t>]</a:t>
            </a:r>
            <a:r>
              <a:rPr lang="zh-CN" altLang="en-US" sz="1800" i="1" dirty="0">
                <a:solidFill>
                  <a:srgbClr val="000000"/>
                </a:solidFill>
                <a:effectLst/>
                <a:latin typeface="LibertineMathMI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LibertineMathMI"/>
              </a:rPr>
              <a:t>and</a:t>
            </a:r>
            <a:r>
              <a:rPr lang="zh-CN" altLang="en-US" sz="1800" i="1" dirty="0">
                <a:solidFill>
                  <a:srgbClr val="000000"/>
                </a:solidFill>
                <a:effectLst/>
                <a:latin typeface="LibertineMathMI"/>
              </a:rPr>
              <a:t> 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LibertineMathMI"/>
              </a:rPr>
              <a:t>𝑇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xsys"/>
              </a:rPr>
              <a:t>[</a:t>
            </a:r>
            <a:r>
              <a:rPr lang="zh-CN" altLang="en-US" sz="1800" i="1" dirty="0">
                <a:solidFill>
                  <a:srgbClr val="000000"/>
                </a:solidFill>
                <a:effectLst/>
                <a:latin typeface="LibertineMathMI"/>
              </a:rPr>
              <a:t>𝑁 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LibertineMathMI"/>
              </a:rPr>
              <a:t>, 𝐷𝑆𝑃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txsys"/>
              </a:rPr>
              <a:t>]</a:t>
            </a:r>
            <a:endParaRPr lang="zh-CN" altLang="en-US" sz="2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5400" dirty="0"/>
          </a:p>
          <a:p>
            <a:endParaRPr lang="en" altLang="zh-CN" sz="4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2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  <a:p>
            <a:endParaRPr lang="en" altLang="zh-CN" dirty="0"/>
          </a:p>
          <a:p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7933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second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challenge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dynamic rescaling does not fit DSP.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(click1</a:t>
            </a:r>
            <a:r>
              <a:rPr lang="zh-CN" altLang="en-US" sz="1200" b="1" dirty="0">
                <a:effectLst/>
                <a:sym typeface="+mn-ea"/>
              </a:rPr>
              <a:t> </a:t>
            </a:r>
            <a:r>
              <a:rPr lang="en-US" altLang="zh-CN" sz="1200" b="1" dirty="0">
                <a:effectLst/>
                <a:sym typeface="+mn-ea"/>
              </a:rPr>
              <a:t>and</a:t>
            </a:r>
            <a:r>
              <a:rPr lang="zh-CN" altLang="en-US" sz="1200" b="1" dirty="0">
                <a:effectLst/>
                <a:sym typeface="+mn-ea"/>
              </a:rPr>
              <a:t> </a:t>
            </a:r>
            <a:r>
              <a:rPr lang="en-US" altLang="zh-CN" sz="1200" b="1" dirty="0">
                <a:effectLst/>
                <a:sym typeface="+mn-ea"/>
              </a:rPr>
              <a:t>2)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1"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he scale factor needs to be dynamically adapted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(click3</a:t>
            </a:r>
            <a:r>
              <a:rPr lang="zh-CN" altLang="en-US" sz="1200" b="1" dirty="0">
                <a:effectLst/>
                <a:sym typeface="+mn-ea"/>
              </a:rPr>
              <a:t> </a:t>
            </a:r>
            <a:r>
              <a:rPr lang="en-US" altLang="zh-CN" sz="1200" b="1" dirty="0">
                <a:effectLst/>
                <a:sym typeface="+mn-ea"/>
              </a:rPr>
              <a:t>and</a:t>
            </a:r>
            <a:r>
              <a:rPr lang="zh-CN" altLang="en-US" sz="1200" b="1" dirty="0">
                <a:effectLst/>
                <a:sym typeface="+mn-ea"/>
              </a:rPr>
              <a:t> </a:t>
            </a:r>
            <a:r>
              <a:rPr lang="en-US" altLang="zh-CN" sz="1200" b="1" dirty="0">
                <a:effectLst/>
                <a:sym typeface="+mn-ea"/>
              </a:rPr>
              <a:t>4)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Downscaling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temporal outputs to final INT8 results needs to store the temporal outputs and reload them.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(click5)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operations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 at least 2</a:t>
            </a:r>
            <a:r>
              <a:rPr lang="en-US" altLang="zh-CN" sz="1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CN" altLang="en-US" sz="1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latency compared with static rescaling</a:t>
            </a:r>
            <a:r>
              <a:rPr lang="en-US" altLang="zh-CN" sz="1200" b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zh-CN" altLang="en-US" sz="1200" b="0" dirty="0">
              <a:ln w="9525">
                <a:solidFill>
                  <a:schemeClr val="bg1"/>
                </a:solidFill>
                <a:prstDash val="solid"/>
              </a:ln>
              <a:solidFill>
                <a:srgbClr val="82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(click1</a:t>
            </a:r>
            <a:r>
              <a:rPr lang="zh-CN" altLang="en-US" sz="1200" b="1" dirty="0">
                <a:effectLst/>
                <a:sym typeface="+mn-ea"/>
              </a:rPr>
              <a:t> </a:t>
            </a:r>
            <a:r>
              <a:rPr lang="en-US" altLang="zh-CN" sz="1200" b="1" dirty="0">
                <a:effectLst/>
                <a:sym typeface="+mn-ea"/>
              </a:rPr>
              <a:t>and</a:t>
            </a:r>
            <a:r>
              <a:rPr lang="zh-CN" altLang="en-US" sz="1200" b="1" dirty="0">
                <a:effectLst/>
                <a:sym typeface="+mn-ea"/>
              </a:rPr>
              <a:t> </a:t>
            </a:r>
            <a:r>
              <a:rPr lang="en-US" altLang="zh-CN" sz="1200" b="1" dirty="0">
                <a:effectLst/>
                <a:sym typeface="+mn-ea"/>
              </a:rPr>
              <a:t>2)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find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he scale factor jumps between two alternative values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he actual changing frequency of the scale factor is low, e.g., per 10–60 batches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(click3)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zh-CN" alt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propose</a:t>
            </a:r>
            <a:r>
              <a:rPr lang="zh-CN" alt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self-adaptive</a:t>
            </a:r>
            <a:r>
              <a:rPr lang="zh-CN" alt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rescaling:</a:t>
            </a:r>
            <a:r>
              <a:rPr lang="zh-CN" alt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" altLang="zh-CN" sz="1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eriodically</a:t>
            </a:r>
            <a:r>
              <a:rPr lang="en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enable rescaling, instead of per batch</a:t>
            </a: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" altLang="zh-CN" sz="1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82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8637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third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challenge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kumimoji="1" lang="en-GB" altLang="zh-CN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xhausted</a:t>
            </a:r>
            <a:r>
              <a:rPr kumimoji="1" lang="en-GB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data cache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.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W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e observe a huge performance decline for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the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large operator and batch sizes, especially for weight-gradient calculation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effectLst/>
                <a:sym typeface="+mn-ea"/>
              </a:rPr>
              <a:t>(click1)</a:t>
            </a:r>
            <a:endParaRPr lang="en-US" altLang="zh-CN" sz="1800" dirty="0">
              <a:solidFill>
                <a:srgbClr val="000000"/>
              </a:solidFill>
              <a:effectLst/>
              <a:latin typeface="LinLibertine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That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is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because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Training tasks often require a large batch size.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(click2)</a:t>
            </a:r>
            <a:endParaRPr lang="en-US" altLang="zh-C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solidFill>
                  <a:srgbClr val="000000"/>
                </a:solidFill>
                <a:effectLst/>
                <a:latin typeface="LinLibertineT"/>
                <a:sym typeface="+mn-ea"/>
              </a:rPr>
              <a:t>and</a:t>
            </a:r>
            <a:r>
              <a:rPr lang="zh-CN" altLang="en-US" sz="1200" b="1" dirty="0">
                <a:solidFill>
                  <a:srgbClr val="000000"/>
                </a:solidFill>
                <a:effectLst/>
                <a:latin typeface="LinLibertineT"/>
                <a:sym typeface="+mn-ea"/>
              </a:rPr>
              <a:t> </a:t>
            </a:r>
            <a:r>
              <a:rPr lang="en-US" altLang="zh-CN" sz="1200" b="1" dirty="0">
                <a:solidFill>
                  <a:srgbClr val="000000"/>
                </a:solidFill>
                <a:effectLst/>
                <a:latin typeface="LinLibertineT"/>
                <a:sym typeface="+mn-ea"/>
              </a:rPr>
              <a:t>t</a:t>
            </a:r>
            <a:r>
              <a:rPr lang="en-GB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he DSP cache is often smaller than the CPU cache</a:t>
            </a:r>
            <a:r>
              <a:rPr lang="en-US" altLang="zh-CN" sz="1200" i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8103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(click1)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phenomenon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behave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abnormally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We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use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the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latency-to-workload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ratio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to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find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that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phenomenon.</a:t>
            </a:r>
            <a:endParaRPr lang="en" altLang="zh-CN" sz="1800" dirty="0">
              <a:solidFill>
                <a:srgbClr val="000000"/>
              </a:solidFill>
              <a:effectLst/>
              <a:latin typeface="LinLibertineT"/>
              <a:ea typeface="STSong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I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f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the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ratio is noticeably higher than the same configuration but with smaller batch size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,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the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phenomenon</a:t>
            </a:r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occurs.</a:t>
            </a:r>
            <a:endParaRPr lang="en" altLang="zh-CN" sz="1800" dirty="0">
              <a:solidFill>
                <a:srgbClr val="000000"/>
              </a:solidFill>
              <a:effectLst/>
              <a:latin typeface="LinLibertineT"/>
              <a:ea typeface="STSong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(click1)</a:t>
            </a:r>
            <a:endParaRPr lang="en-US" altLang="zh-CN" sz="1200" dirty="0">
              <a:solidFill>
                <a:srgbClr val="000000"/>
              </a:solidFill>
              <a:effectLst/>
              <a:latin typeface="LinLibertineT"/>
              <a:ea typeface="STSong" panose="0201060004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We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propose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batch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splitting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to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solve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this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problem.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Mandheling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split an abnormal batch into multiple micro-batches and executes them individually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" altLang="zh-CN" sz="16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0000"/>
              </a:solidFill>
              <a:effectLst/>
              <a:latin typeface="LinLibertine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85987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last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challenge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1" lang="en-GB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ostly</a:t>
            </a:r>
            <a:r>
              <a:rPr kumimoji="1"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 compute-graph preparation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(click1)</a:t>
            </a:r>
            <a:endParaRPr kumimoji="1"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Mandheling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establish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operator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node,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including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operator’s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inputs,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outputs,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attribute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nodes.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(click2)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whole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compute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graph,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mandheling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allocate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outputs,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transform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layouts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optimize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compute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graph.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(click3)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finally,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hexagon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DSP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compute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DSP.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(click4)</a:t>
            </a:r>
          </a:p>
          <a:p>
            <a:r>
              <a:rPr lang="en-US" altLang="zh-CN" sz="1200" b="1" dirty="0">
                <a:effectLst/>
                <a:sym typeface="+mn-ea"/>
              </a:rPr>
              <a:t>Such</a:t>
            </a:r>
            <a:r>
              <a:rPr lang="zh-CN" altLang="en-US" sz="1200" b="1" dirty="0">
                <a:effectLst/>
                <a:sym typeface="+mn-ea"/>
              </a:rPr>
              <a:t> </a:t>
            </a:r>
            <a:r>
              <a:rPr lang="en-US" altLang="zh-CN" sz="1200" b="1" dirty="0" err="1">
                <a:effectLst/>
                <a:sym typeface="+mn-ea"/>
              </a:rPr>
              <a:t>processure</a:t>
            </a:r>
            <a:r>
              <a:rPr lang="zh-CN" altLang="en-US" sz="1200" b="1" dirty="0">
                <a:effectLst/>
                <a:sym typeface="+mn-ea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takes a considerable amount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of time, e.g., 304ms on </a:t>
            </a:r>
            <a:r>
              <a:rPr lang="en" altLang="zh-CN" sz="1800" dirty="0" err="1">
                <a:solidFill>
                  <a:srgbClr val="000000"/>
                </a:solidFill>
                <a:effectLst/>
                <a:latin typeface="LinLibertineT"/>
              </a:rPr>
              <a:t>TFLite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 and 212ms on MNN for the VGG16 model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.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>
              <a:effectLst/>
              <a:sym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25474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tackle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challenge,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mandheling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resue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DSP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compute</a:t>
            </a:r>
            <a:r>
              <a:rPr kumimoji="1" lang="zh-CN" altLang="en-US" dirty="0"/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sub</a:t>
            </a:r>
            <a:r>
              <a:rPr kumimoji="1" lang="en-US" altLang="zh-CN" dirty="0" err="1"/>
              <a:t>gragh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/>
              <a:t>since</a:t>
            </a:r>
            <a:r>
              <a:rPr kumimoji="1" lang="zh-CN" altLang="en-US" dirty="0"/>
              <a:t> 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the models are rarely modified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deploying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device.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(click1)</a:t>
            </a:r>
            <a:endParaRPr kumimoji="1"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</a:t>
            </a:r>
            <a:r>
              <a:rPr lang="zh-CN" alt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DSP</a:t>
            </a:r>
            <a:r>
              <a:rPr lang="zh-CN" alt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zh-CN" alt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budget</a:t>
            </a:r>
            <a:r>
              <a:rPr lang="zh-CN" alt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limits</a:t>
            </a:r>
            <a:r>
              <a:rPr lang="zh-CN" alt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zh-CN" alt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DSP</a:t>
            </a:r>
            <a:r>
              <a:rPr lang="zh-CN" alt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</a:t>
            </a:r>
            <a:r>
              <a:rPr lang="zh-CN" alt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subgraphs</a:t>
            </a:r>
            <a:r>
              <a:rPr lang="zh-CN" alt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reused.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(click2)</a:t>
            </a:r>
            <a:endParaRPr kumimoji="1"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solve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problem,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preparing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stage,</a:t>
            </a:r>
            <a:r>
              <a:rPr kumimoji="1" lang="zh-CN" altLang="en-US" dirty="0"/>
              <a:t>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Mandheling profiles all memory regions used by compute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sub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kumimoji="1" lang="en-US" altLang="zh-CN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1" lang="zh-CN" alt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execution</a:t>
            </a:r>
            <a:r>
              <a:rPr kumimoji="1" lang="zh-CN" alt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stage,</a:t>
            </a:r>
            <a:r>
              <a:rPr kumimoji="1" lang="zh-CN" alt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Mandheling 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releases the MRU memory regions and allocates space for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sub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exceeding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budget.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9383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implemented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Inconsolatazi4-Regular"/>
              </a:rPr>
              <a:t>Mandheling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with 15k LoC in C/C++ and 800 LoC of assembly language in total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 3 different devices and 6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models to evaluate its performance.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 4 baselines for fair comparison.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(click1)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standard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TFLite-FP32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MNN-FP32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MNN-INT8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 INT8-based training method implemented by us based on MNN (NEON is extensively used to optimize the performance of this baseline)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MNN-FP32-GPU: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FP32-based training on mobile GPU through the OpenCL backend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57368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per-batch performance, compared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FP32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baselines,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Experiment result shows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mandheling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educe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per-batch training time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consumption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by </a:t>
            </a:r>
            <a:r>
              <a:rPr lang="en-US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zh-CN" altLang="en-US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8.5</a:t>
            </a:r>
            <a:r>
              <a:rPr lang="en-GB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r>
              <a:rPr lang="zh-CN" altLang="en-US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11.2</a:t>
            </a:r>
            <a:r>
              <a:rPr lang="en-GB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r>
              <a:rPr lang="en-US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respectively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Such a huge benefit comes from both the training speedup and the higher power efficiency of DSP</a:t>
            </a:r>
            <a:endParaRPr lang="en" altLang="zh-CN" sz="2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Nowadays, Deep neural network has been a key component of today’s mobile application, like face detection and voice recognition. </a:t>
            </a:r>
          </a:p>
          <a:p>
            <a:r>
              <a:rPr kumimoji="1" lang="en-US" altLang="zh-CN" b="1" dirty="0"/>
              <a:t>(click)</a:t>
            </a:r>
          </a:p>
          <a:p>
            <a:r>
              <a:rPr kumimoji="1" lang="en-US" altLang="zh-CN" dirty="0"/>
              <a:t>However, these apps mainly run DNN inference now.</a:t>
            </a:r>
            <a:endParaRPr kumimoji="1" lang="zh-CN" altLang="en-US" dirty="0"/>
          </a:p>
          <a:p>
            <a:endParaRPr lang="zh-CN" altLang="zh-CN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800" dirty="0">
                <a:solidFill>
                  <a:srgbClr val="000000"/>
                </a:solidFill>
                <a:effectLst/>
                <a:latin typeface="Inconsolatazi4-Regular"/>
              </a:rPr>
              <a:t>Mandheling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can reduce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latency 3.98-11.63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txsys"/>
              </a:rPr>
              <a:t>×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and energy consumption 3.46-10.95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txsys"/>
              </a:rPr>
              <a:t>×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compared with MNN-FP32-GPU. </a:t>
            </a:r>
          </a:p>
          <a:p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The reason for such a huge improvement is that </a:t>
            </a:r>
          </a:p>
          <a:p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(1) as far as we know, MNN is the only framework supporting on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device GPU training and is not fully optimized yet (GPU utilization during training is only around 30-50%); </a:t>
            </a:r>
          </a:p>
          <a:p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(2) DSP is more power</a:t>
            </a:r>
            <a:r>
              <a:rPr lang="zh-CN" altLang="en-US" sz="120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efficient than GPU. </a:t>
            </a: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12905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CN" sz="1800" dirty="0">
                <a:solidFill>
                  <a:srgbClr val="000000"/>
                </a:solidFill>
                <a:effectLst/>
                <a:latin typeface="Inconsolatazi4-Regular"/>
              </a:rPr>
              <a:t>Mandheling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can reduce latency by up to 4.13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txsys"/>
              </a:rPr>
              <a:t>×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and energy consumption by 6.5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txsys"/>
              </a:rPr>
              <a:t>×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compared to MNN-INT8, respectively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.</a:t>
            </a:r>
          </a:p>
          <a:p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the im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provements come from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Inconsolatazi4-Regular"/>
              </a:rPr>
              <a:t>Mandheling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’s ability to fully utilize the DSP hardware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.</a:t>
            </a: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4202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end-to-end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performance,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(click1</a:t>
            </a:r>
            <a:r>
              <a:rPr lang="zh-CN" altLang="en-US" sz="1200" b="1" dirty="0">
                <a:effectLst/>
                <a:sym typeface="+mn-ea"/>
              </a:rPr>
              <a:t> </a:t>
            </a:r>
            <a:r>
              <a:rPr lang="en-US" altLang="zh-CN" sz="1200" b="1" dirty="0">
                <a:effectLst/>
                <a:sym typeface="+mn-ea"/>
              </a:rPr>
              <a:t>and</a:t>
            </a:r>
            <a:r>
              <a:rPr lang="zh-CN" altLang="en-US" sz="1200" b="1" dirty="0">
                <a:effectLst/>
                <a:sym typeface="+mn-ea"/>
              </a:rPr>
              <a:t> </a:t>
            </a:r>
            <a:r>
              <a:rPr lang="en-US" altLang="zh-CN" sz="1200" b="1" dirty="0">
                <a:effectLst/>
                <a:sym typeface="+mn-ea"/>
              </a:rPr>
              <a:t>2)</a:t>
            </a:r>
            <a:endParaRPr kumimoji="1"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the device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locally takes 3.55× less time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(click3</a:t>
            </a:r>
            <a:r>
              <a:rPr lang="zh-CN" altLang="en-US" sz="1200" b="1" dirty="0">
                <a:effectLst/>
                <a:sym typeface="+mn-ea"/>
              </a:rPr>
              <a:t> </a:t>
            </a:r>
            <a:r>
              <a:rPr lang="en-US" altLang="zh-CN" sz="1200" b="1" dirty="0">
                <a:effectLst/>
                <a:sym typeface="+mn-ea"/>
              </a:rPr>
              <a:t>and</a:t>
            </a:r>
            <a:r>
              <a:rPr lang="zh-CN" altLang="en-US" sz="1200" b="1" dirty="0">
                <a:effectLst/>
                <a:sym typeface="+mn-ea"/>
              </a:rPr>
              <a:t> </a:t>
            </a:r>
            <a:r>
              <a:rPr lang="en-US" altLang="zh-CN" sz="1200" b="1" dirty="0">
                <a:effectLst/>
                <a:sym typeface="+mn-ea"/>
              </a:rPr>
              <a:t>4)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Cross-device federated learning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achieves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5.26× and 10.75× speedup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(click1</a:t>
            </a:r>
            <a:r>
              <a:rPr lang="zh-CN" altLang="en-US" sz="1200" b="1" dirty="0">
                <a:effectLst/>
                <a:sym typeface="+mn-ea"/>
              </a:rPr>
              <a:t> </a:t>
            </a:r>
            <a:r>
              <a:rPr lang="en-US" altLang="zh-CN" sz="1200" b="1" dirty="0">
                <a:effectLst/>
                <a:sym typeface="+mn-ea"/>
              </a:rPr>
              <a:t>and</a:t>
            </a:r>
            <a:r>
              <a:rPr lang="zh-CN" altLang="en-US" sz="1200" b="1" dirty="0">
                <a:effectLst/>
                <a:sym typeface="+mn-ea"/>
              </a:rPr>
              <a:t> </a:t>
            </a:r>
            <a:r>
              <a:rPr lang="en-US" altLang="zh-CN" sz="1200" b="1" dirty="0">
                <a:effectLst/>
                <a:sym typeface="+mn-ea"/>
              </a:rPr>
              <a:t>2)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Besides,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mandheling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educe the energy consumption of a single client by </a:t>
            </a:r>
            <a:r>
              <a:rPr lang="zh-CN" alt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5.16-</a:t>
            </a:r>
            <a:r>
              <a:rPr lang="en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13.1×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(click3</a:t>
            </a:r>
            <a:r>
              <a:rPr lang="zh-CN" altLang="en-US" sz="1200" b="1" dirty="0">
                <a:effectLst/>
                <a:sym typeface="+mn-ea"/>
              </a:rPr>
              <a:t> </a:t>
            </a:r>
            <a:r>
              <a:rPr lang="en-US" altLang="zh-CN" sz="1200" b="1" dirty="0">
                <a:effectLst/>
                <a:sym typeface="+mn-ea"/>
              </a:rPr>
              <a:t>and</a:t>
            </a:r>
            <a:r>
              <a:rPr lang="zh-CN" altLang="en-US" sz="1200" b="1" dirty="0">
                <a:effectLst/>
                <a:sym typeface="+mn-ea"/>
              </a:rPr>
              <a:t> </a:t>
            </a:r>
            <a:r>
              <a:rPr lang="en-US" altLang="zh-CN" sz="1200" b="1" dirty="0">
                <a:effectLst/>
                <a:sym typeface="+mn-ea"/>
              </a:rPr>
              <a:t>4)</a:t>
            </a:r>
            <a:endParaRPr lang="en-US" altLang="zh-CN" sz="1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altLang="zh-CN" sz="1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nly</a:t>
            </a:r>
            <a:r>
              <a:rPr lang="en-GB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1.9%-2.7%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LinLibertineT"/>
              </a:rPr>
              <a:t>convergence </a:t>
            </a:r>
            <a:r>
              <a:rPr lang="en-GB" altLang="zh-CN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zh-CN" altLang="en-US" sz="1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loss compared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FP32 precision setting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12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/>
          </a:p>
          <a:p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effectLst/>
                <a:latin typeface="LinLibertineT"/>
              </a:rPr>
              <a:t>Those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LinLibertineT"/>
              </a:rPr>
              <a:t> benefit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LinLibertineT"/>
              </a:rPr>
              <a:t>s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LinLibertineT"/>
              </a:rPr>
              <a:t>all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LinLibertineT"/>
              </a:rPr>
              <a:t>come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LinLibertineT"/>
              </a:rPr>
              <a:t> from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LinLibertineT"/>
              </a:rPr>
              <a:t>the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LinLibertineT"/>
              </a:rPr>
              <a:t>four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LinLibertineT"/>
              </a:rPr>
              <a:t>practical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LinLibertineT"/>
              </a:rPr>
              <a:t>designs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LinLibertineT"/>
              </a:rPr>
              <a:t>incorporated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LinLibertineT"/>
              </a:rPr>
              <a:t>by</a:t>
            </a:r>
            <a:r>
              <a:rPr lang="zh-CN" altLang="en-US" sz="12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200" dirty="0" err="1">
                <a:solidFill>
                  <a:srgbClr val="000000"/>
                </a:solidFill>
                <a:effectLst/>
                <a:latin typeface="LinLibertineT"/>
              </a:rPr>
              <a:t>mandheling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LinLibertineT"/>
              </a:rPr>
              <a:t>.</a:t>
            </a:r>
            <a:endParaRPr lang="en" altLang="zh-CN" sz="18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(click1)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conclusion, we propose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mandheling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 efficient on-device learning framework </a:t>
            </a:r>
            <a:r>
              <a:rPr lang="en-GB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zh-CN" altLang="en-US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enables highly resource-efficient on-device training by orchestrating mixed-precision training with on-chip DSP offloading</a:t>
            </a:r>
            <a:r>
              <a:rPr lang="en-US" altLang="zh-CN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(click2)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implement a prototype of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mandheling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support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DSP-friendly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operators.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(click3)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mandheling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has been open-sourced, all of the source code can be found here.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Thanks for your listening.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have any questions about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mandheling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please ask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Daliang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Xu via this e-mail address.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you are interested in our affordable AI systems, please refer to this web site for more details.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B68CB6-4A13-1E42-AEB4-9E1579C54572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ever-increasing data privacy concerns</a:t>
            </a:r>
            <a:r>
              <a:rPr lang="en-US" alt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such as GDPR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empowering a mobile device to train a deep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DNN locally (i.e.,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(that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is)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</a:t>
            </a:r>
            <a:r>
              <a:rPr lang="en-US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GB" altLang="zh-CN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 training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has recently attracted attention from both academia and industry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effectLst/>
                <a:sym typeface="+mn-ea"/>
              </a:rPr>
              <a:t>(click1)</a:t>
            </a:r>
            <a:endParaRPr lang="en-GB" altLang="zh-CN" dirty="0"/>
          </a:p>
          <a:p>
            <a:r>
              <a:rPr lang="en-US" altLang="zh-CN" b="1" dirty="0">
                <a:effectLst/>
                <a:sym typeface="+mn-ea"/>
              </a:rPr>
              <a:t>(click2)</a:t>
            </a:r>
            <a:endParaRPr lang="zh-CN" altLang="zh-CN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>
                <a:effectLst/>
                <a:sym typeface="+mn-ea"/>
              </a:rPr>
              <a:t>traditional approach collects user's data to cloud server, and trains global model based on the whole dataset. But it may cause privacy concerns.</a:t>
            </a:r>
            <a:endParaRPr lang="zh-CN" altLang="zh-CN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b="1" dirty="0">
                <a:effectLst/>
                <a:sym typeface="+mn-ea"/>
              </a:rPr>
              <a:t>(click3)</a:t>
            </a:r>
            <a:endParaRPr lang="zh-CN" altLang="zh-CN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>
                <a:effectLst/>
                <a:sym typeface="+mn-ea"/>
              </a:rPr>
              <a:t>As a forward step, researchers have proposed on-device learning, which trains the model on user’s device with only the data stored on the device, without uploading the data to cloud server. Such approach avoids private data leaking.</a:t>
            </a:r>
          </a:p>
          <a:p>
            <a:r>
              <a:rPr lang="en-US" altLang="zh-CN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+mn-ea"/>
              </a:rPr>
              <a:t>(click4)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effectLst/>
                <a:sym typeface="+mn-ea"/>
              </a:rPr>
              <a:t>Moreover, on-device learning has been a key enabler of emerging learning paradigms, like federated learning.</a:t>
            </a:r>
            <a:r>
              <a:rPr lang="zh-CN" altLang="en-US" dirty="0">
                <a:effectLst/>
                <a:sym typeface="+mn-ea"/>
              </a:rPr>
              <a:t> </a:t>
            </a:r>
            <a:r>
              <a:rPr lang="en-US" altLang="zh-CN" dirty="0">
                <a:effectLst/>
                <a:sym typeface="+mn-ea"/>
              </a:rPr>
              <a:t>Google</a:t>
            </a:r>
            <a:r>
              <a:rPr lang="zh-CN" altLang="en-US" dirty="0">
                <a:effectLst/>
                <a:sym typeface="+mn-ea"/>
              </a:rPr>
              <a:t> </a:t>
            </a:r>
            <a:r>
              <a:rPr lang="en-US" altLang="zh-CN" dirty="0" err="1">
                <a:effectLst/>
                <a:sym typeface="+mn-ea"/>
              </a:rPr>
              <a:t>Gboard</a:t>
            </a:r>
            <a:r>
              <a:rPr lang="zh-CN" altLang="en-US" dirty="0">
                <a:effectLst/>
                <a:sym typeface="+mn-ea"/>
              </a:rPr>
              <a:t> </a:t>
            </a:r>
            <a:r>
              <a:rPr lang="en-US" altLang="zh-CN" dirty="0">
                <a:effectLst/>
                <a:sym typeface="+mn-ea"/>
              </a:rPr>
              <a:t>and</a:t>
            </a:r>
            <a:r>
              <a:rPr lang="zh-CN" altLang="en-US" dirty="0">
                <a:effectLst/>
                <a:sym typeface="+mn-ea"/>
              </a:rPr>
              <a:t> </a:t>
            </a:r>
            <a:r>
              <a:rPr lang="en-US" altLang="zh-CN" dirty="0">
                <a:effectLst/>
                <a:sym typeface="+mn-ea"/>
              </a:rPr>
              <a:t>Apple</a:t>
            </a:r>
            <a:r>
              <a:rPr lang="zh-CN" altLang="en-US" dirty="0">
                <a:effectLst/>
                <a:sym typeface="+mn-ea"/>
              </a:rPr>
              <a:t> </a:t>
            </a:r>
            <a:r>
              <a:rPr lang="en-US" altLang="zh-CN" dirty="0">
                <a:effectLst/>
                <a:sym typeface="+mn-ea"/>
              </a:rPr>
              <a:t>SIRI</a:t>
            </a:r>
            <a:r>
              <a:rPr lang="zh-CN" altLang="en-US" dirty="0">
                <a:effectLst/>
                <a:sym typeface="+mn-ea"/>
              </a:rPr>
              <a:t> </a:t>
            </a:r>
            <a:r>
              <a:rPr lang="en-US" altLang="zh-CN" dirty="0">
                <a:effectLst/>
                <a:sym typeface="+mn-ea"/>
              </a:rPr>
              <a:t>use</a:t>
            </a:r>
            <a:r>
              <a:rPr lang="zh-CN" altLang="en-US" dirty="0">
                <a:effectLst/>
                <a:sym typeface="+mn-ea"/>
              </a:rPr>
              <a:t> </a:t>
            </a:r>
            <a:r>
              <a:rPr lang="en-US" altLang="zh-CN" dirty="0">
                <a:effectLst/>
                <a:sym typeface="+mn-ea"/>
              </a:rPr>
              <a:t>such</a:t>
            </a:r>
            <a:r>
              <a:rPr lang="zh-CN" altLang="en-US" dirty="0">
                <a:effectLst/>
                <a:sym typeface="+mn-ea"/>
              </a:rPr>
              <a:t> </a:t>
            </a:r>
            <a:r>
              <a:rPr lang="en-US" altLang="zh-CN" dirty="0">
                <a:effectLst/>
                <a:sym typeface="+mn-ea"/>
              </a:rPr>
              <a:t>paradigm</a:t>
            </a:r>
            <a:r>
              <a:rPr lang="zh-CN" altLang="en-US" dirty="0">
                <a:effectLst/>
                <a:sym typeface="+mn-ea"/>
              </a:rPr>
              <a:t> </a:t>
            </a:r>
            <a:r>
              <a:rPr lang="en-US" altLang="zh-CN" dirty="0">
                <a:effectLst/>
                <a:sym typeface="+mn-ea"/>
              </a:rPr>
              <a:t>to</a:t>
            </a:r>
            <a:r>
              <a:rPr lang="zh-CN" altLang="en-US" dirty="0">
                <a:effectLst/>
                <a:sym typeface="+mn-ea"/>
              </a:rPr>
              <a:t> </a:t>
            </a:r>
            <a:r>
              <a:rPr lang="en-US" altLang="zh-CN" dirty="0">
                <a:effectLst/>
                <a:sym typeface="+mn-ea"/>
              </a:rPr>
              <a:t>train</a:t>
            </a:r>
            <a:r>
              <a:rPr lang="zh-CN" altLang="en-US" dirty="0">
                <a:effectLst/>
                <a:sym typeface="+mn-ea"/>
              </a:rPr>
              <a:t> </a:t>
            </a:r>
            <a:r>
              <a:rPr lang="en-US" altLang="zh-CN" dirty="0">
                <a:effectLst/>
                <a:sym typeface="+mn-ea"/>
              </a:rPr>
              <a:t>models.</a:t>
            </a:r>
          </a:p>
          <a:p>
            <a:endParaRPr lang="zh-CN" altLang="zh-CN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1784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However,</a:t>
            </a:r>
            <a:r>
              <a:rPr kumimoji="1" lang="zh-CN" altLang="en-US" dirty="0"/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a key obstacle to practical on-device training is its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huge resource cost.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effectLst/>
                <a:sym typeface="+mn-ea"/>
              </a:rPr>
              <a:t>(click1</a:t>
            </a:r>
            <a:r>
              <a:rPr lang="zh-CN" altLang="en-US" sz="1800" b="1" dirty="0">
                <a:effectLst/>
                <a:sym typeface="+mn-ea"/>
              </a:rPr>
              <a:t> </a:t>
            </a:r>
            <a:r>
              <a:rPr lang="en-US" altLang="zh-CN" sz="1800" b="1" dirty="0">
                <a:effectLst/>
                <a:sym typeface="+mn-ea"/>
              </a:rPr>
              <a:t>and</a:t>
            </a:r>
            <a:r>
              <a:rPr lang="zh-CN" altLang="en-US" sz="1800" b="1" dirty="0">
                <a:effectLst/>
                <a:sym typeface="+mn-ea"/>
              </a:rPr>
              <a:t> </a:t>
            </a:r>
            <a:r>
              <a:rPr lang="en-US" altLang="zh-CN" sz="1800" b="1" dirty="0">
                <a:effectLst/>
                <a:sym typeface="+mn-ea"/>
              </a:rPr>
              <a:t>2)</a:t>
            </a:r>
            <a:endParaRPr lang="en" altLang="zh-CN" sz="180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DNN training takes 7.1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txsys"/>
              </a:rPr>
              <a:t>×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longer than inference with the same batch size, which is larger than the gap for theoretical FLOPs (about 3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txsys"/>
              </a:rPr>
              <a:t>×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effectLst/>
                <a:sym typeface="+mn-ea"/>
              </a:rPr>
              <a:t>(click3</a:t>
            </a:r>
            <a:r>
              <a:rPr lang="zh-CN" altLang="en-US" sz="1800" b="1" dirty="0">
                <a:effectLst/>
                <a:sym typeface="+mn-ea"/>
              </a:rPr>
              <a:t> </a:t>
            </a:r>
            <a:r>
              <a:rPr lang="en-US" altLang="zh-CN" sz="1800" b="1" dirty="0">
                <a:effectLst/>
                <a:sym typeface="+mn-ea"/>
              </a:rPr>
              <a:t>and</a:t>
            </a:r>
            <a:r>
              <a:rPr lang="zh-CN" altLang="en-US" sz="1800" b="1" dirty="0">
                <a:effectLst/>
                <a:sym typeface="+mn-ea"/>
              </a:rPr>
              <a:t> </a:t>
            </a:r>
            <a:r>
              <a:rPr lang="en-US" altLang="zh-CN" sz="1800" b="1" dirty="0">
                <a:effectLst/>
                <a:sym typeface="+mn-ea"/>
              </a:rPr>
              <a:t>4)</a:t>
            </a:r>
            <a:endParaRPr lang="en" altLang="zh-CN" sz="1800" dirty="0">
              <a:solidFill>
                <a:srgbClr val="000000"/>
              </a:solidFill>
              <a:effectLst/>
              <a:latin typeface="LinLibertine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Besides,</a:t>
            </a:r>
            <a:r>
              <a:rPr kumimoji="1" lang="zh-CN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On-device training consumes more energy than typical video players and gaming apps, like</a:t>
            </a:r>
            <a:r>
              <a:rPr kumimoji="1" lang="zh-CN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4000" dirty="0" err="1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Genshin</a:t>
            </a:r>
            <a:r>
              <a:rPr kumimoji="1" lang="en-US" altLang="zh-CN" sz="4000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Impact</a:t>
            </a:r>
            <a:endParaRPr lang="en" altLang="zh-CN" sz="1800" dirty="0">
              <a:solidFill>
                <a:srgbClr val="000000"/>
              </a:solidFill>
              <a:effectLst/>
              <a:latin typeface="LinLibertine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effectLst/>
                <a:sym typeface="+mn-ea"/>
              </a:rPr>
              <a:t>(click5,6,7)</a:t>
            </a:r>
            <a:endParaRPr lang="zh-CN" altLang="zh-CN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T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he energy cost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</a:rPr>
              <a:t>of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</a:rPr>
              <a:t>training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</a:rPr>
              <a:t>ResNet50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</a:rPr>
              <a:t>on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</a:rPr>
              <a:t>CIFAR10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is as high as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effectLst/>
                <a:sym typeface="+mn-ea"/>
              </a:rPr>
              <a:t>(click8)</a:t>
            </a:r>
            <a:endParaRPr lang="en" altLang="zh-CN" sz="180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watching 7.9 hours of videos on YouTube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.</a:t>
            </a:r>
            <a:endParaRPr lang="en" altLang="zh-CN" dirty="0"/>
          </a:p>
          <a:p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To optimize the performance of on-device training, this work is motivated by two key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opportunities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.</a:t>
            </a:r>
            <a:endParaRPr lang="en" altLang="zh-CN" dirty="0"/>
          </a:p>
          <a:p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4792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The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LinLibertineT"/>
              </a:rPr>
              <a:t>fisrt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one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is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mixed-precision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training.</a:t>
            </a:r>
          </a:p>
          <a:p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Mixed-precision training algorithms have been proposed to reduce the resource cost of DNN training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.</a:t>
            </a:r>
          </a:p>
          <a:p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typical</a:t>
            </a:r>
            <a:r>
              <a:rPr lang="zh-CN" altLang="en-US" dirty="0"/>
              <a:t> </a:t>
            </a:r>
            <a:r>
              <a:rPr lang="en-US" altLang="zh-CN" dirty="0"/>
              <a:t>INT8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workflow.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(click1)</a:t>
            </a:r>
            <a:endParaRPr lang="en-US" altLang="zh-CN" dirty="0"/>
          </a:p>
          <a:p>
            <a:r>
              <a:rPr lang="en-US" altLang="zh-CN" dirty="0"/>
              <a:t>First,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pass.</a:t>
            </a:r>
            <a:endParaRPr lang="en" altLang="zh-CN" dirty="0"/>
          </a:p>
          <a:p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After quantization, activation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txsys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and weight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txsys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are INT8 numbers with scale factors. </a:t>
            </a:r>
          </a:p>
          <a:p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With INT8 matrix multiplication, we can obtain intermediate INT32 activation. </a:t>
            </a:r>
            <a:endParaRPr lang="en" altLang="zh-CN" dirty="0"/>
          </a:p>
          <a:p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To transform the intermediate results into INT8 numbers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,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an INT32-to-INT8 algorithm is needed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effectLst/>
                <a:sym typeface="+mn-ea"/>
              </a:rPr>
              <a:t>(click2</a:t>
            </a:r>
            <a:r>
              <a:rPr lang="zh-CN" altLang="en-US" sz="1800" b="1" dirty="0">
                <a:effectLst/>
                <a:sym typeface="+mn-ea"/>
              </a:rPr>
              <a:t> </a:t>
            </a:r>
            <a:r>
              <a:rPr lang="en-US" altLang="zh-CN" sz="1800" b="1" dirty="0">
                <a:effectLst/>
                <a:sym typeface="+mn-ea"/>
              </a:rPr>
              <a:t>and</a:t>
            </a:r>
            <a:r>
              <a:rPr lang="zh-CN" altLang="en-US" sz="1800" b="1" dirty="0">
                <a:effectLst/>
                <a:sym typeface="+mn-ea"/>
              </a:rPr>
              <a:t> </a:t>
            </a:r>
            <a:r>
              <a:rPr lang="en-US" altLang="zh-CN" sz="1800" b="1" dirty="0">
                <a:effectLst/>
                <a:sym typeface="+mn-ea"/>
              </a:rPr>
              <a:t>3)</a:t>
            </a:r>
            <a:endParaRPr lang="en-US" altLang="zh-CN" sz="180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So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as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to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backward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pass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and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the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weight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gradient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calculation.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The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differences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between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different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mixed-precision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training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algorithms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are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the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INT32- to-INT8 algorithm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s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and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the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weight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update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methods.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effectLst/>
                <a:sym typeface="+mn-ea"/>
              </a:rPr>
              <a:t>(click4)</a:t>
            </a:r>
            <a:endParaRPr lang="en-US" altLang="zh-CN" sz="1800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Such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algorithms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can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guarantee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convergence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accuracy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and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incur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lower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training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cost.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effectLst/>
                <a:sym typeface="+mn-ea"/>
              </a:rPr>
              <a:t>(click5)</a:t>
            </a:r>
          </a:p>
          <a:p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We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investigate popular mixed-precision training algorithms and extract the key principles from them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providing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an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algorithm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abstraction,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including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" altLang="zh-CN" sz="1800" i="1" dirty="0">
                <a:solidFill>
                  <a:srgbClr val="000000"/>
                </a:solidFill>
                <a:effectLst/>
                <a:latin typeface="LinLibertineTI"/>
              </a:rPr>
              <a:t>Translation from FP32 operators to mixed-precision operators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LinLibertineTI"/>
              </a:rPr>
              <a:t>,</a:t>
            </a:r>
            <a:r>
              <a:rPr lang="zh-CN" altLang="en-US" sz="1800" i="1" dirty="0">
                <a:solidFill>
                  <a:srgbClr val="000000"/>
                </a:solidFill>
                <a:effectLst/>
                <a:latin typeface="LinLibertineTI"/>
              </a:rPr>
              <a:t> </a:t>
            </a:r>
            <a:r>
              <a:rPr lang="en" altLang="zh-CN" sz="1800" i="1" dirty="0">
                <a:solidFill>
                  <a:srgbClr val="000000"/>
                </a:solidFill>
                <a:effectLst/>
                <a:latin typeface="LinLibertineTI"/>
              </a:rPr>
              <a:t>Backpropagation rules</a:t>
            </a:r>
            <a:r>
              <a:rPr lang="en-US" altLang="zh-CN" sz="4000" i="1" dirty="0">
                <a:solidFill>
                  <a:srgbClr val="000000"/>
                </a:solidFill>
                <a:effectLst/>
                <a:latin typeface="LinLibertineTI"/>
              </a:rPr>
              <a:t>,</a:t>
            </a:r>
            <a:r>
              <a:rPr lang="zh-CN" altLang="en-US" sz="4000" i="1" dirty="0">
                <a:solidFill>
                  <a:srgbClr val="000000"/>
                </a:solidFill>
                <a:effectLst/>
                <a:latin typeface="LinLibertineTI"/>
              </a:rPr>
              <a:t> </a:t>
            </a:r>
            <a:r>
              <a:rPr lang="en" altLang="zh-CN" sz="1800" i="1" dirty="0">
                <a:solidFill>
                  <a:srgbClr val="000000"/>
                </a:solidFill>
                <a:effectLst/>
                <a:latin typeface="LinLibertineTI"/>
              </a:rPr>
              <a:t>Weight information</a:t>
            </a:r>
            <a:r>
              <a:rPr lang="zh-CN" altLang="en-US" sz="4000" i="1" dirty="0">
                <a:solidFill>
                  <a:srgbClr val="000000"/>
                </a:solidFill>
                <a:effectLst/>
                <a:latin typeface="LinLibertineTI"/>
              </a:rPr>
              <a:t> </a:t>
            </a:r>
            <a:r>
              <a:rPr lang="en-US" altLang="zh-CN" sz="4000" i="1" dirty="0">
                <a:solidFill>
                  <a:srgbClr val="000000"/>
                </a:solidFill>
                <a:effectLst/>
                <a:latin typeface="LinLibertineTI"/>
              </a:rPr>
              <a:t>and</a:t>
            </a:r>
            <a:r>
              <a:rPr lang="zh-CN" altLang="en-US" sz="4000" i="1" dirty="0">
                <a:solidFill>
                  <a:srgbClr val="000000"/>
                </a:solidFill>
                <a:effectLst/>
                <a:latin typeface="LinLibertineTI"/>
              </a:rPr>
              <a:t> </a:t>
            </a:r>
            <a:r>
              <a:rPr lang="zh-CN" altLang="en-US" sz="1800" i="0" dirty="0">
                <a:solidFill>
                  <a:srgbClr val="000000"/>
                </a:solidFill>
                <a:effectLst/>
                <a:latin typeface="STSong" panose="02010600040101010101" pitchFamily="2" charset="-122"/>
                <a:ea typeface="STSong" panose="02010600040101010101" pitchFamily="2" charset="-122"/>
              </a:rPr>
              <a:t> </a:t>
            </a:r>
            <a:r>
              <a:rPr lang="en" altLang="zh-CN" sz="1800" i="1" dirty="0">
                <a:solidFill>
                  <a:srgbClr val="000000"/>
                </a:solidFill>
                <a:effectLst/>
                <a:latin typeface="LinLibertineTI"/>
              </a:rPr>
              <a:t>Optimizer information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LinLibertineTI"/>
              </a:rPr>
              <a:t>.</a:t>
            </a:r>
            <a:endParaRPr lang="en" altLang="zh-CN" sz="40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2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4870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Cur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rently,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Inconsolatazi4-Regular"/>
              </a:rPr>
              <a:t>Mandheling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has already incorporated many built-in mixed</a:t>
            </a:r>
            <a:r>
              <a:rPr lang="en-US" altLang="zh-CN" sz="1200" dirty="0">
                <a:solidFill>
                  <a:schemeClr val="tx1"/>
                </a:solidFill>
                <a:effectLst/>
                <a:latin typeface="+mn-lt"/>
              </a:rPr>
              <a:t>-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precision training algorithms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as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the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table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shows.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effectLst/>
                <a:sym typeface="+mn-ea"/>
              </a:rPr>
              <a:t>(click1)</a:t>
            </a:r>
            <a:endParaRPr lang="en-US" altLang="zh-CN" sz="180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T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wo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of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them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are currently not yet supported due to the lack of support for certain low-precision operators or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kumimoji="1" lang="en-GB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cosine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-distance-based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and will be considered in future work. </a:t>
            </a:r>
            <a:endParaRPr lang="en" altLang="zh-CN" dirty="0"/>
          </a:p>
          <a:p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Another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opportunity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is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that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modern mobile SoCs often consist of heterogeneous processors, among which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Hexagon</a:t>
            </a:r>
            <a:r>
              <a:rPr lang="zh-CN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Digital Signal Processor</a:t>
            </a:r>
            <a:r>
              <a:rPr lang="zh-CN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(that</a:t>
            </a:r>
            <a:r>
              <a:rPr lang="zh-CN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Hexagon</a:t>
            </a:r>
            <a:r>
              <a:rPr lang="zh-CN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DSP)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is ubiquitously available and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mixed-precision</a:t>
            </a:r>
            <a:r>
              <a:rPr kumimoji="1"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inference.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effectLst/>
                <a:sym typeface="+mn-ea"/>
              </a:rPr>
              <a:t>(click1)</a:t>
            </a:r>
            <a:endParaRPr kumimoji="1" lang="en-US" altLang="zh-CN" sz="18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kumimoji="1" lang="zh-CN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kumimoji="1" lang="zh-CN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designed to allow significant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compute workloads for </a:t>
            </a:r>
            <a:r>
              <a:rPr lang="en" altLang="zh-CN" sz="18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image processing and computer vision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LinLibertineT"/>
                <a:cs typeface="Arial" panose="020B0604020202020204" pitchFamily="34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effectLst/>
                <a:latin typeface="LinLibertineT"/>
                <a:cs typeface="Arial" panose="020B0604020202020204" pitchFamily="34" charset="0"/>
              </a:rPr>
              <a:t>and</a:t>
            </a:r>
            <a:r>
              <a:rPr lang="zh-CN" altLang="en-US" sz="1800" b="1" dirty="0">
                <a:solidFill>
                  <a:srgbClr val="000000"/>
                </a:solidFill>
                <a:effectLst/>
                <a:latin typeface="LinLibertineT"/>
                <a:cs typeface="Arial" panose="020B0604020202020204" pitchFamily="34" charset="0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particularly suits integer operations,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like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INT8-based matrix multiplication.</a:t>
            </a:r>
            <a:endParaRPr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(click2)</a:t>
            </a:r>
            <a:endParaRPr lang="en" altLang="zh-CN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That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is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because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DSP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can process 1024-bit fixed-point data inside one HVX instruction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effectLst/>
                <a:sym typeface="+mn-ea"/>
              </a:rPr>
              <a:t>(click3</a:t>
            </a:r>
            <a:r>
              <a:rPr lang="zh-CN" altLang="en-US" sz="1800" b="1" dirty="0">
                <a:effectLst/>
                <a:sym typeface="+mn-ea"/>
              </a:rPr>
              <a:t> </a:t>
            </a:r>
            <a:r>
              <a:rPr lang="en-US" altLang="zh-CN" sz="1800" b="1" dirty="0">
                <a:effectLst/>
                <a:sym typeface="+mn-ea"/>
              </a:rPr>
              <a:t>and</a:t>
            </a:r>
            <a:r>
              <a:rPr lang="zh-CN" altLang="en-US" sz="1800" b="1" dirty="0">
                <a:effectLst/>
                <a:sym typeface="+mn-ea"/>
              </a:rPr>
              <a:t> </a:t>
            </a:r>
            <a:r>
              <a:rPr lang="en-US" altLang="zh-CN" sz="1800" b="1" dirty="0">
                <a:effectLst/>
                <a:sym typeface="+mn-ea"/>
              </a:rPr>
              <a:t>4)</a:t>
            </a:r>
            <a:endParaRPr lang="en-US" altLang="zh-CN" sz="1800" dirty="0">
              <a:solidFill>
                <a:srgbClr val="000000"/>
              </a:solidFill>
              <a:effectLst/>
              <a:latin typeface="LinLibertine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It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has been demonstrated to be 11.3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txsys"/>
              </a:rPr>
              <a:t>×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/4.0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txsys"/>
              </a:rPr>
              <a:t>×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more energy-efficient than CPU/GPU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in D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LinLibertineT"/>
              </a:rPr>
              <a:t>eep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L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earning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 inference tasks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.</a:t>
            </a:r>
          </a:p>
          <a:p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1052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(click1)</a:t>
            </a:r>
          </a:p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already</a:t>
            </a:r>
            <a:r>
              <a:rPr lang="zh-CN" altLang="en-US" dirty="0"/>
              <a:t> </a:t>
            </a:r>
            <a:r>
              <a:rPr lang="en" altLang="zh-CN" dirty="0"/>
              <a:t>witnessed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success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mixed-precision</a:t>
            </a:r>
            <a:r>
              <a:rPr lang="zh-CN" altLang="en-US" dirty="0"/>
              <a:t> </a:t>
            </a:r>
            <a:r>
              <a:rPr lang="en-US" altLang="zh-CN" dirty="0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DSP</a:t>
            </a:r>
            <a:r>
              <a:rPr lang="zh-CN" altLang="en-US" dirty="0"/>
              <a:t> </a:t>
            </a:r>
            <a:r>
              <a:rPr lang="en-US" altLang="zh-CN" dirty="0"/>
              <a:t>offloading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(click2)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Since</a:t>
            </a:r>
            <a:r>
              <a:rPr lang="zh-CN" altLang="en-US" dirty="0"/>
              <a:t> </a:t>
            </a:r>
            <a:r>
              <a:rPr lang="en-US" altLang="zh-CN" dirty="0"/>
              <a:t>mixed-precision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shares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/>
              <a:t>inference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calculation</a:t>
            </a:r>
            <a:r>
              <a:rPr lang="zh-CN" altLang="en-US" dirty="0"/>
              <a:t> </a:t>
            </a:r>
            <a:r>
              <a:rPr lang="en-US" altLang="zh-CN" dirty="0"/>
              <a:t>workload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 INT8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multiplication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(click3)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offload</a:t>
            </a:r>
            <a:r>
              <a:rPr lang="zh-CN" alt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mixed-precision</a:t>
            </a:r>
            <a:r>
              <a:rPr lang="zh-CN" alt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CN" alt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workload</a:t>
            </a:r>
            <a:r>
              <a:rPr lang="zh-CN" alt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DSP</a:t>
            </a:r>
            <a:r>
              <a:rPr lang="zh-CN" altLang="en-US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to reduce the cost of on-device training</a:t>
            </a:r>
            <a:r>
              <a:rPr lang="en-US" altLang="zh-CN" sz="1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zh-CN" altLang="en-US" sz="1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82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46594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answer is Mandheling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the first system that enables highly resource-efficient on-device training by orchestrating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mixed-precision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 training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algorithm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w</a:t>
            </a:r>
            <a:r>
              <a:rPr lang="en" altLang="zh-CN" sz="1800" dirty="0" err="1">
                <a:solidFill>
                  <a:srgbClr val="000000"/>
                </a:solidFill>
                <a:effectLst/>
                <a:latin typeface="LinLibertineT"/>
              </a:rPr>
              <a:t>ith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the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on-chip DSP offloading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(click1)</a:t>
            </a:r>
            <a:endParaRPr lang="en" altLang="zh-CN" dirty="0"/>
          </a:p>
          <a:p>
            <a:r>
              <a:rPr lang="en-US" altLang="zh-CN" dirty="0"/>
              <a:t>First,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inputs</a:t>
            </a:r>
            <a:r>
              <a:rPr lang="zh-CN" altLang="en-US" dirty="0"/>
              <a:t> </a:t>
            </a:r>
            <a:r>
              <a:rPr lang="en-US" altLang="zh-CN" dirty="0"/>
              <a:t>his</a:t>
            </a:r>
            <a:r>
              <a:rPr lang="zh-CN" altLang="en-US" dirty="0"/>
              <a:t> </a:t>
            </a:r>
            <a:r>
              <a:rPr lang="en-US" altLang="zh-CN" dirty="0"/>
              <a:t>mixed-precision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config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deployed</a:t>
            </a:r>
            <a:r>
              <a:rPr lang="zh-CN" altLang="en-US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file</a:t>
            </a:r>
            <a:r>
              <a:rPr lang="en-US" altLang="zh-CN" sz="12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(click2)</a:t>
            </a:r>
            <a:endParaRPr lang="en" altLang="zh-CN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Then,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i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n the preparing stage,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Inconsolatazi4-Regular"/>
                <a:ea typeface="STSong" panose="02010600040101010101" pitchFamily="2" charset="-122"/>
              </a:rPr>
              <a:t>Mandheling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trans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lates models from different front-end frameworks to intermediate models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,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including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the operator type, hyperparameters, inputs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,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 outputs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and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memory regions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.</a:t>
            </a:r>
            <a:endParaRPr lang="en" altLang="zh-CN" sz="2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>
                <a:effectLst/>
                <a:sym typeface="+mn-ea"/>
              </a:rPr>
              <a:t>(click3)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Third,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i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n the execution stage,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Inconsolatazi4-Regular"/>
                <a:ea typeface="STSong" panose="02010600040101010101" pitchFamily="2" charset="-122"/>
              </a:rPr>
              <a:t>Mandheling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generates CPU and DSP compute subgraphs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,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 via the </a:t>
            </a:r>
            <a:r>
              <a:rPr lang="en" altLang="zh-CN" sz="1800" i="1" dirty="0">
                <a:solidFill>
                  <a:srgbClr val="000000"/>
                </a:solidFill>
                <a:effectLst/>
                <a:latin typeface="LinLibertineTI"/>
              </a:rPr>
              <a:t>CPU-DSP co-scheduling controller</a:t>
            </a:r>
            <a:endParaRPr lang="en-US" altLang="zh-CN" sz="1800" dirty="0">
              <a:solidFill>
                <a:srgbClr val="000000"/>
              </a:solidFill>
              <a:effectLst/>
              <a:latin typeface="LinLibertine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800" b="1" dirty="0">
                <a:effectLst/>
                <a:sym typeface="+mn-ea"/>
              </a:rPr>
              <a:t>(click4)</a:t>
            </a:r>
            <a:endParaRPr lang="en" altLang="zh-CN" sz="180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And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,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lastly,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a</a:t>
            </a:r>
            <a:r>
              <a:rPr lang="en" altLang="zh-CN" sz="1800" dirty="0" err="1">
                <a:solidFill>
                  <a:srgbClr val="000000"/>
                </a:solidFill>
                <a:effectLst/>
                <a:latin typeface="LinLibertineT"/>
              </a:rPr>
              <a:t>ll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 subgraphs will execute on Android devices’ CPU or DSP via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Inconsolatazi4-Regular"/>
              </a:rPr>
              <a:t>Mandheling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’s </a:t>
            </a:r>
            <a:r>
              <a:rPr lang="en" altLang="zh-CN" sz="1800" i="1" dirty="0">
                <a:solidFill>
                  <a:srgbClr val="000000"/>
                </a:solidFill>
                <a:effectLst/>
                <a:latin typeface="LinLibertineTI"/>
              </a:rPr>
              <a:t>Hexagon DSP and CPU Training backend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LinLibertineTI"/>
              </a:rPr>
              <a:t>.</a:t>
            </a:r>
          </a:p>
          <a:p>
            <a:endParaRPr lang="en" altLang="zh-CN" sz="1800" dirty="0">
              <a:solidFill>
                <a:srgbClr val="000000"/>
              </a:solidFill>
              <a:effectLst/>
              <a:latin typeface="LinLibertineT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T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o fully utilize the DSP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,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Inconsolatazi4-Regular"/>
              </a:rPr>
              <a:t>Mandheling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incorporates four key techniques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to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solve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the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four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LinLibertineT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LinLibertineT"/>
              </a:rPr>
              <a:t>challenges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LinLibertineT"/>
              </a:rPr>
              <a:t>.</a:t>
            </a:r>
            <a:endParaRPr lang="en" altLang="zh-CN" sz="4000" dirty="0"/>
          </a:p>
          <a:p>
            <a:endParaRPr lang="en" altLang="zh-CN" sz="2800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261E4-6242-C34C-8F3E-9D54A89A35F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5257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2022/10/18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2022/10/18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2022/10/18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0" y="1104851"/>
            <a:ext cx="12222000" cy="2028181"/>
          </a:xfrm>
          <a:prstGeom prst="rect">
            <a:avLst/>
          </a:prstGeom>
          <a:solidFill>
            <a:srgbClr val="82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3" name="组合 12"/>
          <p:cNvGrpSpPr/>
          <p:nvPr userDrawn="1"/>
        </p:nvGrpSpPr>
        <p:grpSpPr>
          <a:xfrm>
            <a:off x="4834391" y="1289846"/>
            <a:ext cx="3425851" cy="1663063"/>
            <a:chOff x="3702709" y="1374199"/>
            <a:chExt cx="6365343" cy="35941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2709" y="1780365"/>
              <a:ext cx="2771243" cy="277124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3952" y="1374199"/>
              <a:ext cx="3594100" cy="3594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48030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ctrTitle"/>
          </p:nvPr>
        </p:nvSpPr>
        <p:spPr>
          <a:xfrm>
            <a:off x="1524000" y="1760471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5EFC037-E134-1E4A-B3C8-944BAFF08A99}"/>
              </a:ext>
            </a:extLst>
          </p:cNvPr>
          <p:cNvSpPr/>
          <p:nvPr userDrawn="1"/>
        </p:nvSpPr>
        <p:spPr>
          <a:xfrm>
            <a:off x="-30000" y="6003791"/>
            <a:ext cx="12222000" cy="854209"/>
          </a:xfrm>
          <a:prstGeom prst="rect">
            <a:avLst/>
          </a:prstGeom>
          <a:solidFill>
            <a:srgbClr val="82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869949"/>
          </a:xfrm>
          <a:prstGeom prst="rect">
            <a:avLst/>
          </a:pr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DengXian" charset="0"/>
              <a:ea typeface="DengXian" charset="0"/>
              <a:cs typeface="DengXian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69846"/>
            <a:ext cx="11096625" cy="800101"/>
          </a:xfrm>
        </p:spPr>
        <p:txBody>
          <a:bodyPr anchor="ctr">
            <a:normAutofit/>
          </a:bodyPr>
          <a:lstStyle>
            <a:lvl1pPr>
              <a:defRPr sz="4000" b="0" baseline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098411"/>
            <a:ext cx="11096625" cy="5078552"/>
          </a:xfrm>
        </p:spPr>
        <p:txBody>
          <a:bodyPr/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b="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  <a:lvl2pPr marL="685800" indent="-228600">
              <a:lnSpc>
                <a:spcPct val="100000"/>
              </a:lnSpc>
              <a:buFont typeface="Arial" panose="020B0604020202020204" pitchFamily="34" charset="0"/>
              <a:buChar char="•"/>
              <a:defRPr b="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2pPr>
            <a:lvl3pPr marL="1143000" indent="-228600">
              <a:lnSpc>
                <a:spcPct val="100000"/>
              </a:lnSpc>
              <a:buFont typeface="Arial" panose="020B0604020202020204" pitchFamily="34" charset="0"/>
              <a:buChar char="•"/>
              <a:defRPr b="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>
              <a:lnSpc>
                <a:spcPct val="100000"/>
              </a:lnSpc>
              <a:buFont typeface="Arial" panose="020B0604020202020204" pitchFamily="34" charset="0"/>
              <a:buChar char="•"/>
              <a:defRPr b="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>
              <a:lnSpc>
                <a:spcPct val="100000"/>
              </a:lnSpc>
              <a:buFont typeface="Arial" panose="020B0604020202020204" pitchFamily="34" charset="0"/>
              <a:buChar char="•"/>
              <a:defRPr b="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304800" y="6242050"/>
            <a:ext cx="2743200" cy="365125"/>
          </a:xfrm>
        </p:spPr>
        <p:txBody>
          <a:bodyPr/>
          <a:lstStyle>
            <a:lvl1pPr algn="l">
              <a:defRPr sz="1400">
                <a:solidFill>
                  <a:schemeClr val="tx1"/>
                </a:solidFill>
                <a:latin typeface="DengXian" charset="0"/>
                <a:ea typeface="DengXian" charset="0"/>
                <a:cs typeface="DengXian" charset="0"/>
              </a:defRPr>
            </a:lvl1pPr>
          </a:lstStyle>
          <a:p>
            <a:fld id="{C992F36D-79C7-9E48-BB95-EECC689E89C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646862"/>
            <a:ext cx="12192000" cy="216000"/>
          </a:xfrm>
          <a:prstGeom prst="rect">
            <a:avLst/>
          </a:prstGeom>
          <a:solidFill>
            <a:srgbClr val="82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DengXian" charset="0"/>
              <a:ea typeface="DengXian" charset="0"/>
              <a:cs typeface="DengXian" charset="0"/>
            </a:endParaRP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9838481" y="-230470"/>
            <a:ext cx="2353519" cy="1328881"/>
            <a:chOff x="3702709" y="1374199"/>
            <a:chExt cx="6365343" cy="3594100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02709" y="1780365"/>
              <a:ext cx="2771243" cy="277124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3952" y="1374199"/>
              <a:ext cx="3594100" cy="359410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" y="0"/>
            <a:ext cx="3929063" cy="6858000"/>
          </a:xfrm>
          <a:prstGeom prst="rect">
            <a:avLst/>
          </a:prstGeom>
          <a:solidFill>
            <a:srgbClr val="820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10340" y="2002631"/>
            <a:ext cx="3308380" cy="2852737"/>
          </a:xfrm>
          <a:noFill/>
          <a:ln>
            <a:noFill/>
          </a:ln>
        </p:spPr>
        <p:txBody>
          <a:bodyPr anchor="ctr">
            <a:normAutofit/>
          </a:bodyPr>
          <a:lstStyle>
            <a:lvl1pPr algn="ctr">
              <a:defRPr sz="5400" b="1" baseline="0">
                <a:solidFill>
                  <a:schemeClr val="bg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</a:lstStyle>
          <a:p>
            <a:r>
              <a:rPr kumimoji="1" lang="zh-CN" altLang="en-US" dirty="0"/>
              <a:t>节标题名称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975" y="647699"/>
            <a:ext cx="5562600" cy="5562600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4623062" y="992584"/>
            <a:ext cx="6838426" cy="4872830"/>
          </a:xfrm>
        </p:spPr>
        <p:txBody>
          <a:bodyPr anchor="ctr">
            <a:normAutofit/>
          </a:bodyPr>
          <a:lstStyle>
            <a:lvl1pPr marL="514350" indent="-514350">
              <a:buFont typeface="Wingdings" panose="05000000000000000000" pitchFamily="2" charset="2"/>
              <a:buChar char="p"/>
              <a:defRPr sz="320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  <a:lvl2pPr marL="971550" indent="-514350">
              <a:buFont typeface="Wingdings" panose="05000000000000000000" pitchFamily="2" charset="2"/>
              <a:buChar char="p"/>
              <a:defRPr sz="280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2pPr>
            <a:lvl3pPr marL="1371600" indent="-457200">
              <a:buFont typeface="Wingdings" panose="05000000000000000000" pitchFamily="2" charset="2"/>
              <a:buChar char="p"/>
              <a:defRPr sz="240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828800" indent="-457200">
              <a:buFont typeface="Wingdings" panose="05000000000000000000" pitchFamily="2" charset="2"/>
              <a:buChar char="p"/>
              <a:defRPr sz="200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286000" indent="-457200">
              <a:buFont typeface="Wingdings" panose="05000000000000000000" pitchFamily="2" charset="2"/>
              <a:buChar char="p"/>
              <a:defRPr sz="2000" baseline="0"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2022/10/18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2022/10/18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2022/10/18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2022/10/18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2022/10/18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2022/10/18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2022/10/18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5E7ED-17C3-094E-8711-274E02309F6B}" type="datetimeFigureOut">
              <a:rPr kumimoji="1" lang="zh-CN" altLang="en-US" smtClean="0"/>
              <a:t>2022/10/18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5E7ED-17C3-094E-8711-274E02309F6B}" type="datetimeFigureOut">
              <a:rPr kumimoji="1" lang="zh-CN" altLang="en-US" smtClean="0"/>
              <a:t>2022/10/18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C19263-54FE-E240-951C-81E601534A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1pPr>
          </a:lstStyle>
          <a:p>
            <a:fld id="{C992F36D-79C7-9E48-BB95-EECC689E89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Lantinghei SC Demibold" charset="-122"/>
          <a:ea typeface="Lantinghei SC Demibold" charset="-122"/>
          <a:cs typeface="Lantinghei SC Demibold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Lantinghei SC Demibold" charset="-122"/>
          <a:ea typeface="Lantinghei SC Demibold" charset="-122"/>
          <a:cs typeface="Lantinghei SC Demibold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Lantinghei SC Demibold" charset="-122"/>
          <a:ea typeface="Lantinghei SC Demibold" charset="-122"/>
          <a:cs typeface="Lantinghei SC Demibold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Lantinghei SC Demibold" charset="-122"/>
          <a:ea typeface="Lantinghei SC Demibold" charset="-122"/>
          <a:cs typeface="Lantinghei SC Demibold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Lantinghei SC Demibold" charset="-122"/>
          <a:ea typeface="Lantinghei SC Demibold" charset="-122"/>
          <a:cs typeface="Lantinghei SC Demibold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Lantinghei SC Demibold" charset="-122"/>
          <a:ea typeface="Lantinghei SC Demibold" charset="-122"/>
          <a:cs typeface="Lantinghei SC Demibold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4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6.tiff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46.tiff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6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2.emf"/><Relationship Id="rId5" Type="http://schemas.openxmlformats.org/officeDocument/2006/relationships/image" Target="../media/image61.emf"/><Relationship Id="rId4" Type="http://schemas.openxmlformats.org/officeDocument/2006/relationships/image" Target="../media/image6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hyperlink" Target="http://www.liuxuanzhe.com/" TargetMode="External"/><Relationship Id="rId4" Type="http://schemas.openxmlformats.org/officeDocument/2006/relationships/hyperlink" Target="mailto:xudaliang@pku.edu.cn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3.svg"/><Relationship Id="rId18" Type="http://schemas.openxmlformats.org/officeDocument/2006/relationships/image" Target="../media/image28.jpe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6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svg"/><Relationship Id="rId10" Type="http://schemas.openxmlformats.org/officeDocument/2006/relationships/image" Target="../media/image20.svg"/><Relationship Id="rId19" Type="http://schemas.openxmlformats.org/officeDocument/2006/relationships/image" Target="../media/image29.jpeg"/><Relationship Id="rId4" Type="http://schemas.openxmlformats.org/officeDocument/2006/relationships/image" Target="../media/image14.jpe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>
          <a:xfrm>
            <a:off x="992372" y="3295846"/>
            <a:ext cx="10207256" cy="2638028"/>
          </a:xfrm>
        </p:spPr>
        <p:txBody>
          <a:bodyPr>
            <a:noAutofit/>
          </a:bodyPr>
          <a:lstStyle/>
          <a:p>
            <a:r>
              <a:rPr kumimoji="1" lang="en-US" altLang="zh-CN" b="1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Daliang</a:t>
            </a:r>
            <a:r>
              <a:rPr kumimoji="1" lang="zh-CN" altLang="en-US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Xu</a:t>
            </a:r>
            <a:r>
              <a:rPr kumimoji="1" lang="en-US" altLang="zh-CN" b="1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kumimoji="1" lang="zh-CN" altLang="en-US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*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Mengwei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Xu</a:t>
            </a:r>
            <a:r>
              <a:rPr kumimoji="1" lang="en-US" altLang="zh-CN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kumimoji="1" lang="zh-CN" altLang="en-US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*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Qipeng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Wang</a:t>
            </a:r>
            <a:r>
              <a:rPr kumimoji="1" lang="en-US" altLang="zh-CN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Shangguang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Wang</a:t>
            </a:r>
            <a:r>
              <a:rPr kumimoji="1" lang="en-US" altLang="zh-CN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Yun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Ma</a:t>
            </a:r>
            <a:r>
              <a:rPr kumimoji="1" lang="en-US" altLang="zh-CN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Kang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Huang</a:t>
            </a:r>
            <a:r>
              <a:rPr kumimoji="1" lang="en-US" altLang="zh-CN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Gang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Huang</a:t>
            </a:r>
            <a:r>
              <a:rPr kumimoji="1" lang="en-US" altLang="zh-CN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Xin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Jin</a:t>
            </a:r>
            <a:r>
              <a:rPr kumimoji="1" lang="en-US" altLang="zh-CN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,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 err="1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Xuanzhe</a:t>
            </a:r>
            <a:r>
              <a:rPr kumimoji="1" lang="zh-CN" altLang="en-US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Liu</a:t>
            </a:r>
            <a:r>
              <a:rPr kumimoji="1" lang="en-US" altLang="zh-CN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</a:p>
          <a:p>
            <a:r>
              <a:rPr kumimoji="1" lang="en-US" altLang="zh-CN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(*co-primary)</a:t>
            </a:r>
          </a:p>
          <a:p>
            <a:endParaRPr kumimoji="1" lang="en-US" altLang="zh-CN" baseline="300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r>
              <a:rPr kumimoji="1" lang="en" altLang="zh-CN" sz="1600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</a:t>
            </a:r>
            <a:r>
              <a:rPr kumimoji="1" lang="en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Key Lab of High Confidence Software Technologies (Peking University) </a:t>
            </a:r>
          </a:p>
          <a:p>
            <a:r>
              <a:rPr kumimoji="1" lang="en" altLang="zh-CN" sz="1600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</a:t>
            </a:r>
            <a:r>
              <a:rPr kumimoji="1" lang="en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State Key Laboratory of Networking and Switching Technology (BUPT) </a:t>
            </a:r>
          </a:p>
          <a:p>
            <a:r>
              <a:rPr kumimoji="1" lang="en-US" altLang="zh-CN" sz="1600" baseline="30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</a:t>
            </a:r>
            <a:r>
              <a:rPr kumimoji="1"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Linggui</a:t>
            </a:r>
            <a:r>
              <a:rPr kumimoji="1"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Tech</a:t>
            </a:r>
            <a:r>
              <a:rPr kumimoji="1" lang="zh-CN" altLang="en-US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Company</a:t>
            </a:r>
            <a:endParaRPr kumimoji="1" lang="zh-CN" altLang="en-US" sz="1600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0" y="1420093"/>
            <a:ext cx="12192000" cy="1233648"/>
          </a:xfrm>
        </p:spPr>
        <p:txBody>
          <a:bodyPr>
            <a:no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ea typeface="SimHei" charset="-122"/>
                <a:cs typeface="Arial" panose="020B0604020202020204" pitchFamily="34" charset="0"/>
              </a:rPr>
              <a:t>Mandheling: Mixed-Precision On-Device DNN Training </a:t>
            </a:r>
            <a:br>
              <a:rPr lang="en-US" altLang="zh-CN" sz="3600" b="1" dirty="0">
                <a:latin typeface="Arial" panose="020B0604020202020204" pitchFamily="34" charset="0"/>
                <a:ea typeface="SimHei" charset="-122"/>
                <a:cs typeface="Arial" panose="020B0604020202020204" pitchFamily="34" charset="0"/>
              </a:rPr>
            </a:br>
            <a:r>
              <a:rPr lang="en-US" altLang="zh-CN" sz="3600" b="1" dirty="0">
                <a:latin typeface="Arial" panose="020B0604020202020204" pitchFamily="34" charset="0"/>
                <a:ea typeface="SimHei" charset="-122"/>
                <a:cs typeface="Arial" panose="020B0604020202020204" pitchFamily="34" charset="0"/>
              </a:rPr>
              <a:t>with DSP Offloading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23" y="207194"/>
            <a:ext cx="2415568" cy="676128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007080" y="156432"/>
            <a:ext cx="25945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 err="1">
                <a:latin typeface="Arial" panose="020B0604020202020204" pitchFamily="34" charset="0"/>
                <a:cs typeface="Arial" panose="020B0604020202020204" pitchFamily="34" charset="0"/>
              </a:rPr>
              <a:t>Linggui</a:t>
            </a:r>
            <a:r>
              <a:rPr kumimoji="1" lang="zh-CN" alt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Tech</a:t>
            </a:r>
          </a:p>
          <a:p>
            <a:pPr algn="ctr"/>
            <a:r>
              <a:rPr kumimoji="1" lang="en-US" altLang="zh-CN" sz="2000" i="1" dirty="0">
                <a:latin typeface="Arial" panose="020B0604020202020204" pitchFamily="34" charset="0"/>
                <a:cs typeface="Arial" panose="020B0604020202020204" pitchFamily="34" charset="0"/>
              </a:rPr>
              <a:t>Company</a:t>
            </a:r>
            <a:endParaRPr kumimoji="1" lang="zh-CN" altLang="en-US" sz="2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241" y="156432"/>
            <a:ext cx="2704707" cy="726890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1C2D75F-BEB8-3842-9427-9DD163E4C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615" y="6166319"/>
            <a:ext cx="4319834" cy="515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951C416-0387-4140-8A5A-24A8499BF2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956" y="6046516"/>
            <a:ext cx="792028" cy="79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3B3D665-D305-6B40-87B8-261638F07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6" y="6027060"/>
            <a:ext cx="792028" cy="792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Challenge#1: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DSP-unfriendly operators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10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9838315" y="1491718"/>
            <a:ext cx="1167177" cy="1184914"/>
            <a:chOff x="10174304" y="3093698"/>
            <a:chExt cx="915861" cy="915861"/>
          </a:xfrm>
        </p:grpSpPr>
        <p:pic>
          <p:nvPicPr>
            <p:cNvPr id="9" name="Picture 4" descr="Cpu, mobile, perfomance, phone, processor, smartphone icon - Download on  Iconfinder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圆角矩形 9"/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350474" y="3388705"/>
              <a:ext cx="559993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DSP</a:t>
              </a:r>
              <a:endParaRPr kumimoji="1"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pic>
        <p:nvPicPr>
          <p:cNvPr id="13" name="Picture 4" descr="Cpu, mobile, perfomance, phone, processor, smartphone icon - Download on  Iconfinder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398" y="1410446"/>
            <a:ext cx="1167177" cy="1184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617320"/>
              </p:ext>
            </p:extLst>
          </p:nvPr>
        </p:nvGraphicFramePr>
        <p:xfrm>
          <a:off x="416123" y="1339059"/>
          <a:ext cx="4077211" cy="2551709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983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327">
                  <a:extLst>
                    <a:ext uri="{9D8B030D-6E8A-4147-A177-3AD203B41FA5}">
                      <a16:colId xmlns:a16="http://schemas.microsoft.com/office/drawing/2014/main" val="1702403836"/>
                    </a:ext>
                  </a:extLst>
                </a:gridCol>
                <a:gridCol w="1384567">
                  <a:extLst>
                    <a:ext uri="{9D8B030D-6E8A-4147-A177-3AD203B41FA5}">
                      <a16:colId xmlns:a16="http://schemas.microsoft.com/office/drawing/2014/main" val="2830879697"/>
                    </a:ext>
                  </a:extLst>
                </a:gridCol>
              </a:tblGrid>
              <a:tr h="41810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Operator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CPU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</a:rPr>
                        <a:t>DSP</a:t>
                      </a:r>
                      <a:endParaRPr lang="zh-CN" altLang="en-US" sz="18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3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dirty="0">
                          <a:solidFill>
                            <a:schemeClr val="tx1"/>
                          </a:solidFill>
                        </a:rPr>
                        <a:t>Transpose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3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25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3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 err="1">
                          <a:solidFill>
                            <a:schemeClr val="tx1"/>
                          </a:solidFill>
                        </a:rPr>
                        <a:t>WeightRotate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20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7687185"/>
                  </a:ext>
                </a:extLst>
              </a:tr>
              <a:tr h="233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Slice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17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7029815"/>
                  </a:ext>
                </a:extLst>
              </a:tr>
              <a:tr h="233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400" dirty="0">
                          <a:solidFill>
                            <a:schemeClr val="tx1"/>
                          </a:solidFill>
                        </a:rPr>
                        <a:t>Normalization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✅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Support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❎ 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Not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</a:rPr>
                        <a:t>Support</a:t>
                      </a:r>
                      <a:endParaRPr lang="zh-CN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6226211"/>
                  </a:ext>
                </a:extLst>
              </a:tr>
              <a:tr h="233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400" dirty="0">
                          <a:solidFill>
                            <a:schemeClr val="tx1"/>
                          </a:solidFill>
                        </a:rPr>
                        <a:t>Quantization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2837119"/>
                  </a:ext>
                </a:extLst>
              </a:tr>
              <a:tr h="233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400" dirty="0">
                          <a:solidFill>
                            <a:schemeClr val="tx1"/>
                          </a:solidFill>
                        </a:rPr>
                        <a:t>Round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613323"/>
                  </a:ext>
                </a:extLst>
              </a:tr>
              <a:tr h="23397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zh-CN" sz="1400" dirty="0">
                          <a:solidFill>
                            <a:schemeClr val="tx1"/>
                          </a:solidFill>
                        </a:rPr>
                        <a:t>Sqrt</a:t>
                      </a:r>
                    </a:p>
                  </a:txBody>
                  <a:tcPr anchor="ctr">
                    <a:lnL w="12700" cmpd="sng">
                      <a:noFill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0475581"/>
                  </a:ext>
                </a:extLst>
              </a:tr>
            </a:tbl>
          </a:graphicData>
        </a:graphic>
      </p:graphicFrame>
      <p:sp>
        <p:nvSpPr>
          <p:cNvPr id="28" name="左右箭头 27"/>
          <p:cNvSpPr/>
          <p:nvPr/>
        </p:nvSpPr>
        <p:spPr>
          <a:xfrm>
            <a:off x="7747234" y="1679012"/>
            <a:ext cx="1810024" cy="752606"/>
          </a:xfrm>
          <a:prstGeom prst="leftRightArrow">
            <a:avLst>
              <a:gd name="adj1" fmla="val 51048"/>
              <a:gd name="adj2" fmla="val 28266"/>
            </a:avLst>
          </a:prstGeom>
          <a:solidFill>
            <a:srgbClr val="82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</a:p>
          <a:p>
            <a:pPr algn="ctr"/>
            <a:r>
              <a:rPr kumimoji="1"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endParaRPr kumimoji="1"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1861" y="5413249"/>
            <a:ext cx="689944" cy="7314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1313112" y="5168235"/>
            <a:ext cx="992053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switching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overhead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DSP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unbearable,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b="1" dirty="0">
              <a:ln w="9525">
                <a:solidFill>
                  <a:schemeClr val="bg1"/>
                </a:solidFill>
                <a:prstDash val="solid"/>
              </a:ln>
              <a:solidFill>
                <a:srgbClr val="82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25ms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Xiaomi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10.</a:t>
            </a:r>
          </a:p>
          <a:p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DSP-unfriendly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occur</a:t>
            </a:r>
            <a:r>
              <a:rPr lang="zh-CN" alt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anywhere.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6366926" y="2671204"/>
            <a:ext cx="924435" cy="73924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6405629" y="2766564"/>
            <a:ext cx="439544" cy="263932"/>
            <a:chOff x="4061538" y="3702141"/>
            <a:chExt cx="439544" cy="263932"/>
          </a:xfrm>
        </p:grpSpPr>
        <p:sp>
          <p:nvSpPr>
            <p:cNvPr id="43" name="椭圆 42"/>
            <p:cNvSpPr/>
            <p:nvPr/>
          </p:nvSpPr>
          <p:spPr>
            <a:xfrm>
              <a:off x="4133087" y="3702141"/>
              <a:ext cx="280417" cy="26393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061538" y="3704463"/>
              <a:ext cx="43954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Op1</a:t>
              </a:r>
              <a:endParaRPr kumimoji="1" lang="zh-CN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563151" y="3056690"/>
            <a:ext cx="439544" cy="263932"/>
            <a:chOff x="4061538" y="3702141"/>
            <a:chExt cx="439544" cy="263932"/>
          </a:xfrm>
        </p:grpSpPr>
        <p:sp>
          <p:nvSpPr>
            <p:cNvPr id="46" name="椭圆 45"/>
            <p:cNvSpPr/>
            <p:nvPr/>
          </p:nvSpPr>
          <p:spPr>
            <a:xfrm>
              <a:off x="4133087" y="3702141"/>
              <a:ext cx="280417" cy="26393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061538" y="3704463"/>
              <a:ext cx="43954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Op3</a:t>
              </a:r>
              <a:endParaRPr kumimoji="1" lang="zh-CN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785392" y="2771314"/>
            <a:ext cx="439544" cy="263932"/>
            <a:chOff x="4061538" y="3702141"/>
            <a:chExt cx="439544" cy="263932"/>
          </a:xfrm>
        </p:grpSpPr>
        <p:sp>
          <p:nvSpPr>
            <p:cNvPr id="49" name="椭圆 48"/>
            <p:cNvSpPr/>
            <p:nvPr/>
          </p:nvSpPr>
          <p:spPr>
            <a:xfrm>
              <a:off x="4133087" y="3702141"/>
              <a:ext cx="280417" cy="26393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061538" y="3704463"/>
              <a:ext cx="43954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Op2</a:t>
              </a:r>
              <a:endParaRPr kumimoji="1" lang="zh-CN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1" name="圆角矩形 50"/>
          <p:cNvSpPr/>
          <p:nvPr/>
        </p:nvSpPr>
        <p:spPr>
          <a:xfrm>
            <a:off x="9740447" y="2902586"/>
            <a:ext cx="924435" cy="73924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9779150" y="2997946"/>
            <a:ext cx="439544" cy="263932"/>
            <a:chOff x="4061538" y="3702141"/>
            <a:chExt cx="439544" cy="263932"/>
          </a:xfrm>
        </p:grpSpPr>
        <p:sp>
          <p:nvSpPr>
            <p:cNvPr id="53" name="椭圆 52"/>
            <p:cNvSpPr/>
            <p:nvPr/>
          </p:nvSpPr>
          <p:spPr>
            <a:xfrm>
              <a:off x="4133087" y="3702141"/>
              <a:ext cx="280417" cy="26393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4061538" y="3704463"/>
              <a:ext cx="43954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Op4</a:t>
              </a:r>
              <a:endParaRPr kumimoji="1" lang="zh-CN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936672" y="3288072"/>
            <a:ext cx="439544" cy="263932"/>
            <a:chOff x="4061538" y="3702141"/>
            <a:chExt cx="439544" cy="263932"/>
          </a:xfrm>
        </p:grpSpPr>
        <p:sp>
          <p:nvSpPr>
            <p:cNvPr id="56" name="椭圆 55"/>
            <p:cNvSpPr/>
            <p:nvPr/>
          </p:nvSpPr>
          <p:spPr>
            <a:xfrm>
              <a:off x="4133087" y="3702141"/>
              <a:ext cx="280417" cy="26393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4061538" y="3704463"/>
              <a:ext cx="43954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Op6</a:t>
              </a:r>
              <a:endParaRPr kumimoji="1" lang="zh-CN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10158913" y="3002696"/>
            <a:ext cx="439544" cy="263932"/>
            <a:chOff x="4061538" y="3702141"/>
            <a:chExt cx="439544" cy="263932"/>
          </a:xfrm>
        </p:grpSpPr>
        <p:sp>
          <p:nvSpPr>
            <p:cNvPr id="59" name="椭圆 58"/>
            <p:cNvSpPr/>
            <p:nvPr/>
          </p:nvSpPr>
          <p:spPr>
            <a:xfrm>
              <a:off x="4133087" y="3702141"/>
              <a:ext cx="280417" cy="26393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4061538" y="3704463"/>
              <a:ext cx="43954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Op5</a:t>
              </a:r>
              <a:endParaRPr kumimoji="1" lang="zh-CN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62" name="直线箭头连接符 61"/>
          <p:cNvCxnSpPr>
            <a:stCxn id="35" idx="3"/>
            <a:endCxn id="51" idx="1"/>
          </p:cNvCxnSpPr>
          <p:nvPr/>
        </p:nvCxnSpPr>
        <p:spPr>
          <a:xfrm>
            <a:off x="7291361" y="3040825"/>
            <a:ext cx="2449086" cy="23138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圆角矩形 62"/>
          <p:cNvSpPr/>
          <p:nvPr/>
        </p:nvSpPr>
        <p:spPr>
          <a:xfrm>
            <a:off x="6397631" y="3530904"/>
            <a:ext cx="924435" cy="73924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6436334" y="3626264"/>
            <a:ext cx="439544" cy="263932"/>
            <a:chOff x="4061538" y="3702141"/>
            <a:chExt cx="439544" cy="263932"/>
          </a:xfrm>
        </p:grpSpPr>
        <p:sp>
          <p:nvSpPr>
            <p:cNvPr id="65" name="椭圆 64"/>
            <p:cNvSpPr/>
            <p:nvPr/>
          </p:nvSpPr>
          <p:spPr>
            <a:xfrm>
              <a:off x="4133087" y="3702141"/>
              <a:ext cx="280417" cy="26393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4061538" y="3704463"/>
              <a:ext cx="43954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Op7</a:t>
              </a:r>
              <a:endParaRPr kumimoji="1" lang="zh-CN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593856" y="3916390"/>
            <a:ext cx="439544" cy="263932"/>
            <a:chOff x="4061538" y="3702141"/>
            <a:chExt cx="439544" cy="263932"/>
          </a:xfrm>
        </p:grpSpPr>
        <p:sp>
          <p:nvSpPr>
            <p:cNvPr id="68" name="椭圆 67"/>
            <p:cNvSpPr/>
            <p:nvPr/>
          </p:nvSpPr>
          <p:spPr>
            <a:xfrm>
              <a:off x="4133087" y="3702141"/>
              <a:ext cx="280417" cy="26393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4061538" y="3704463"/>
              <a:ext cx="43954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Op9</a:t>
              </a:r>
              <a:endParaRPr kumimoji="1" lang="zh-CN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6816097" y="3631014"/>
            <a:ext cx="439544" cy="263932"/>
            <a:chOff x="4061538" y="3702141"/>
            <a:chExt cx="439544" cy="263932"/>
          </a:xfrm>
        </p:grpSpPr>
        <p:sp>
          <p:nvSpPr>
            <p:cNvPr id="71" name="椭圆 70"/>
            <p:cNvSpPr/>
            <p:nvPr/>
          </p:nvSpPr>
          <p:spPr>
            <a:xfrm>
              <a:off x="4133087" y="3702141"/>
              <a:ext cx="280417" cy="26393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061538" y="3704463"/>
              <a:ext cx="439544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050" dirty="0">
                  <a:latin typeface="Arial" panose="020B0604020202020204" pitchFamily="34" charset="0"/>
                  <a:cs typeface="Arial" panose="020B0604020202020204" pitchFamily="34" charset="0"/>
                </a:rPr>
                <a:t>Op8</a:t>
              </a:r>
              <a:endParaRPr kumimoji="1" lang="zh-CN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3" name="圆角矩形 72"/>
          <p:cNvSpPr/>
          <p:nvPr/>
        </p:nvSpPr>
        <p:spPr>
          <a:xfrm>
            <a:off x="9740447" y="3833159"/>
            <a:ext cx="924435" cy="73924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>
            <a:off x="9779150" y="3928519"/>
            <a:ext cx="466794" cy="263932"/>
            <a:chOff x="4061538" y="3702141"/>
            <a:chExt cx="466794" cy="263932"/>
          </a:xfrm>
        </p:grpSpPr>
        <p:sp>
          <p:nvSpPr>
            <p:cNvPr id="75" name="椭圆 74"/>
            <p:cNvSpPr/>
            <p:nvPr/>
          </p:nvSpPr>
          <p:spPr>
            <a:xfrm>
              <a:off x="4133087" y="3702141"/>
              <a:ext cx="280417" cy="26393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4061538" y="3704463"/>
              <a:ext cx="46679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latin typeface="Arial" panose="020B0604020202020204" pitchFamily="34" charset="0"/>
                  <a:cs typeface="Arial" panose="020B0604020202020204" pitchFamily="34" charset="0"/>
                </a:rPr>
                <a:t>Op10</a:t>
              </a:r>
              <a:endParaRPr kumimoji="1" lang="zh-CN" altLang="en-US" sz="105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9936672" y="4218645"/>
            <a:ext cx="466794" cy="263932"/>
            <a:chOff x="4061538" y="3702141"/>
            <a:chExt cx="466794" cy="263932"/>
          </a:xfrm>
        </p:grpSpPr>
        <p:sp>
          <p:nvSpPr>
            <p:cNvPr id="78" name="椭圆 77"/>
            <p:cNvSpPr/>
            <p:nvPr/>
          </p:nvSpPr>
          <p:spPr>
            <a:xfrm>
              <a:off x="4133087" y="3702141"/>
              <a:ext cx="280417" cy="26393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4061538" y="3704463"/>
              <a:ext cx="46679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latin typeface="Arial" panose="020B0604020202020204" pitchFamily="34" charset="0"/>
                  <a:cs typeface="Arial" panose="020B0604020202020204" pitchFamily="34" charset="0"/>
                </a:rPr>
                <a:t>Op12</a:t>
              </a:r>
              <a:endParaRPr kumimoji="1" lang="zh-CN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10158913" y="3933269"/>
            <a:ext cx="466794" cy="263932"/>
            <a:chOff x="4061538" y="3702141"/>
            <a:chExt cx="466794" cy="263932"/>
          </a:xfrm>
        </p:grpSpPr>
        <p:sp>
          <p:nvSpPr>
            <p:cNvPr id="81" name="椭圆 80"/>
            <p:cNvSpPr/>
            <p:nvPr/>
          </p:nvSpPr>
          <p:spPr>
            <a:xfrm>
              <a:off x="4133087" y="3702141"/>
              <a:ext cx="280417" cy="26393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4061538" y="3704463"/>
              <a:ext cx="466794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900" dirty="0">
                  <a:latin typeface="Arial" panose="020B0604020202020204" pitchFamily="34" charset="0"/>
                  <a:cs typeface="Arial" panose="020B0604020202020204" pitchFamily="34" charset="0"/>
                </a:rPr>
                <a:t>Op11</a:t>
              </a:r>
              <a:endParaRPr kumimoji="1" lang="zh-CN" altLang="en-US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83" name="直线箭头连接符 82"/>
          <p:cNvCxnSpPr>
            <a:endCxn id="63" idx="3"/>
          </p:cNvCxnSpPr>
          <p:nvPr/>
        </p:nvCxnSpPr>
        <p:spPr>
          <a:xfrm flipH="1">
            <a:off x="7322066" y="3432753"/>
            <a:ext cx="2418381" cy="467772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线箭头连接符 86"/>
          <p:cNvCxnSpPr>
            <a:endCxn id="73" idx="1"/>
          </p:cNvCxnSpPr>
          <p:nvPr/>
        </p:nvCxnSpPr>
        <p:spPr>
          <a:xfrm>
            <a:off x="7322066" y="4068139"/>
            <a:ext cx="2418381" cy="134641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/>
        </p:nvSpPr>
        <p:spPr>
          <a:xfrm>
            <a:off x="4579076" y="2725813"/>
            <a:ext cx="1857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Subgraph1</a:t>
            </a:r>
            <a:endParaRPr kumimoji="1"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4481234" y="3641800"/>
            <a:ext cx="1857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CPU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Subgraph2</a:t>
            </a:r>
            <a:endParaRPr kumimoji="1"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10230462" y="2938712"/>
            <a:ext cx="1857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DSP</a:t>
            </a:r>
          </a:p>
          <a:p>
            <a:pPr lvl="1"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Subgraph1</a:t>
            </a:r>
            <a:endParaRPr kumimoji="1"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193046" y="3812293"/>
            <a:ext cx="18574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kumimoji="1"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DSP</a:t>
            </a:r>
          </a:p>
          <a:p>
            <a:pPr lvl="1"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Subgraph2</a:t>
            </a:r>
            <a:endParaRPr kumimoji="1"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5" name="图片 9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119" y="1325326"/>
            <a:ext cx="511620" cy="511620"/>
          </a:xfrm>
          <a:prstGeom prst="rect">
            <a:avLst/>
          </a:prstGeom>
        </p:spPr>
      </p:pic>
      <p:sp>
        <p:nvSpPr>
          <p:cNvPr id="96" name="文本框 95"/>
          <p:cNvSpPr txBox="1"/>
          <p:nvPr/>
        </p:nvSpPr>
        <p:spPr>
          <a:xfrm>
            <a:off x="4582365" y="1894553"/>
            <a:ext cx="18574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altLang="zh-CN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merge the adjacent DSP</a:t>
            </a:r>
            <a:r>
              <a:rPr lang="en-US" altLang="zh-CN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GB" altLang="zh-CN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unfriendly</a:t>
            </a:r>
            <a:r>
              <a:rPr lang="zh-CN" alt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operators into</a:t>
            </a:r>
            <a:r>
              <a:rPr lang="zh-CN" altLang="en-US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1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subgraphs</a:t>
            </a:r>
            <a:endParaRPr lang="en-GB" altLang="zh-CN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kumimoji="1" lang="en-GB" altLang="zh-CN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C79F1E8F-6144-EC41-BE23-9BF75E1C59FB}"/>
              </a:ext>
            </a:extLst>
          </p:cNvPr>
          <p:cNvSpPr txBox="1"/>
          <p:nvPr/>
        </p:nvSpPr>
        <p:spPr>
          <a:xfrm>
            <a:off x="689046" y="3984537"/>
            <a:ext cx="3546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DSP-unfriendly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operators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/>
      <p:bldP spid="35" grpId="0" animBg="1"/>
      <p:bldP spid="51" grpId="0" animBg="1"/>
      <p:bldP spid="63" grpId="0" animBg="1"/>
      <p:bldP spid="73" grpId="0" animBg="1"/>
      <p:bldP spid="91" grpId="0"/>
      <p:bldP spid="92" grpId="0"/>
      <p:bldP spid="93" grpId="0"/>
      <p:bldP spid="94" grpId="0"/>
      <p:bldP spid="96" grpId="0"/>
      <p:bldP spid="8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5">
            <a:extLst>
              <a:ext uri="{FF2B5EF4-FFF2-40B4-BE49-F238E27FC236}">
                <a16:creationId xmlns:a16="http://schemas.microsoft.com/office/drawing/2014/main" id="{AF76721F-E8C3-C04C-9593-776DF8973FA8}"/>
              </a:ext>
            </a:extLst>
          </p:cNvPr>
          <p:cNvSpPr txBox="1">
            <a:spLocks/>
          </p:cNvSpPr>
          <p:nvPr/>
        </p:nvSpPr>
        <p:spPr>
          <a:xfrm>
            <a:off x="304800" y="1107751"/>
            <a:ext cx="11650980" cy="4776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rPr>
              <a:t>Insight#1:</a:t>
            </a:r>
            <a:r>
              <a:rPr lang="zh-CN" altLang="en-US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rPr>
              <a:t>R</a:t>
            </a:r>
            <a:r>
              <a:rPr lang="en" altLang="zh-CN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rPr>
              <a:t>educe </a:t>
            </a:r>
            <a:r>
              <a:rPr lang="en" altLang="zh-CN" sz="24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context-switching overhead of DSP-unfriendly operators rather than to provide maximal CPU-DSP parallelism.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Topological sort: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rPr>
              <a:t>find</a:t>
            </a:r>
            <a:r>
              <a:rPr lang="en" altLang="zh-CN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rPr>
              <a:t> an execution order 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" altLang="zh-CN" sz="20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 all operators</a:t>
            </a:r>
            <a:endParaRPr lang="en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Dynamic programming algorithm: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determine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operator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placement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CPU-DSP co-scheduling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11</a:t>
            </a:fld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C2D0D9D-A4E2-0B47-A894-5D775BD4E615}"/>
              </a:ext>
            </a:extLst>
          </p:cNvPr>
          <p:cNvSpPr/>
          <p:nvPr/>
        </p:nvSpPr>
        <p:spPr>
          <a:xfrm>
            <a:off x="869367" y="3580517"/>
            <a:ext cx="380585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Recursion</a:t>
            </a:r>
            <a:r>
              <a:rPr lang="zh-CN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formula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82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45B2E4-D1FE-DD4A-8606-5B7464960D00}"/>
              </a:ext>
            </a:extLst>
          </p:cNvPr>
          <p:cNvSpPr/>
          <p:nvPr/>
        </p:nvSpPr>
        <p:spPr>
          <a:xfrm>
            <a:off x="869367" y="5012787"/>
            <a:ext cx="375615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</a:t>
            </a:r>
            <a:r>
              <a:rPr lang="zh-CN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26C22D1-2CB9-014B-940A-6FD678CE7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175" y="3066710"/>
            <a:ext cx="5374849" cy="178557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B46F36B-0D7B-2747-9FCD-CF4B73462B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2530" y="5060271"/>
            <a:ext cx="4450391" cy="5372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69847"/>
            <a:ext cx="11659673" cy="731338"/>
          </a:xfrm>
        </p:spPr>
        <p:txBody>
          <a:bodyPr>
            <a:no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Challenge#2: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dynamic rescaling does not fit DSP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056375"/>
            <a:ext cx="11483009" cy="5078552"/>
          </a:xfrm>
        </p:spPr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Dynamic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rescaling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12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226" y="1741399"/>
            <a:ext cx="3494121" cy="36733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97" y="1741398"/>
            <a:ext cx="2114287" cy="367330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053548" y="3028123"/>
            <a:ext cx="6374301" cy="1093304"/>
          </a:xfrm>
          <a:prstGeom prst="rect">
            <a:avLst/>
          </a:prstGeom>
          <a:noFill/>
          <a:ln w="254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048299" y="2875578"/>
            <a:ext cx="349412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1"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he scale factor needs to be dynamically adapted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048299" y="3750373"/>
            <a:ext cx="3686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Downscaling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temporal outputs to final INT8 results needs to store the temporal outputs and reload them.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53548" y="4419600"/>
            <a:ext cx="6374301" cy="725424"/>
          </a:xfrm>
          <a:prstGeom prst="rect">
            <a:avLst/>
          </a:prstGeom>
          <a:noFill/>
          <a:ln w="254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52741" y="5677225"/>
            <a:ext cx="107003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dd at least 2</a:t>
            </a: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zh-CN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latency compared with static rescaling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3215" y="5442867"/>
            <a:ext cx="880665" cy="9335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7527290" y="3028315"/>
            <a:ext cx="4203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☹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570470" y="4160520"/>
            <a:ext cx="42037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2" grpId="0"/>
      <p:bldP spid="13" grpId="0" animBg="1"/>
      <p:bldP spid="17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Self-adaptive rescaling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13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02336" y="1110603"/>
            <a:ext cx="11096625" cy="3302901"/>
          </a:xfrm>
        </p:spPr>
        <p:txBody>
          <a:bodyPr/>
          <a:lstStyle/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Insight#2</a:t>
            </a: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he scale factor jumps between two alternative values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he actual changing frequency of the scale factor is low, e.g., per 10–60 batches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9F5122-6B4B-D542-96A5-43FDAF242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28" y="1363568"/>
            <a:ext cx="4352543" cy="16498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F58FEF-205D-0849-AD05-AB2B7E8A86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763" y="1513948"/>
            <a:ext cx="5887509" cy="149951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C9A7EC6-E4B9-F349-B691-D757B9734B80}"/>
              </a:ext>
            </a:extLst>
          </p:cNvPr>
          <p:cNvSpPr txBox="1"/>
          <p:nvPr/>
        </p:nvSpPr>
        <p:spPr>
          <a:xfrm>
            <a:off x="785431" y="4816849"/>
            <a:ext cx="1062113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Self-adaptive</a:t>
            </a:r>
            <a:r>
              <a:rPr lang="zh-CN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rescaling:</a:t>
            </a:r>
            <a:r>
              <a:rPr lang="zh-CN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" altLang="zh-CN" sz="32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eriodically</a:t>
            </a:r>
            <a:r>
              <a:rPr lang="en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enable rescaling, instead of per batch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Challenge#3: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</a:t>
            </a:r>
            <a:r>
              <a:rPr kumimoji="1" lang="en-GB" altLang="zh-CN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xhausted</a:t>
            </a:r>
            <a:r>
              <a:rPr kumimoji="1" lang="en-GB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data cache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14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表格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6855960"/>
              </p:ext>
            </p:extLst>
          </p:nvPr>
        </p:nvGraphicFramePr>
        <p:xfrm>
          <a:off x="622429" y="1008466"/>
          <a:ext cx="11096624" cy="18288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46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3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0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9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52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52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52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1216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</a:rPr>
                        <a:t>Input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</a:rPr>
                        <a:t>Latencies of different batch sizes (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5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8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</a:rPr>
                        <a:t>0.63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</a:rPr>
                        <a:t>0.63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</a:rPr>
                        <a:t>0.85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</a:rPr>
                        <a:t>1.03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</a:rPr>
                        <a:t>1.27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</a:rPr>
                        <a:t>1.84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16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16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4.23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3.98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4.64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12.24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32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</a:rPr>
                        <a:t>1.69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2.50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59.11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62.35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68.14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152.89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内容占位符 2"/>
          <p:cNvSpPr txBox="1"/>
          <p:nvPr/>
        </p:nvSpPr>
        <p:spPr>
          <a:xfrm>
            <a:off x="1837065" y="2923690"/>
            <a:ext cx="9174481" cy="12131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Training tasks often require a large batch size</a:t>
            </a:r>
            <a:r>
              <a:rPr lang="zh-CN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he DSP cache is often smaller than the CPU cache</a:t>
            </a:r>
          </a:p>
        </p:txBody>
      </p:sp>
      <p:sp>
        <p:nvSpPr>
          <p:cNvPr id="7" name="矩形 6"/>
          <p:cNvSpPr/>
          <p:nvPr/>
        </p:nvSpPr>
        <p:spPr>
          <a:xfrm>
            <a:off x="4583732" y="2429186"/>
            <a:ext cx="5733613" cy="408079"/>
          </a:xfrm>
          <a:prstGeom prst="rect">
            <a:avLst/>
          </a:prstGeom>
          <a:noFill/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61424" y="2058025"/>
            <a:ext cx="3180014" cy="371162"/>
          </a:xfrm>
          <a:prstGeom prst="rect">
            <a:avLst/>
          </a:prstGeom>
          <a:noFill/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线形标注 2 8">
            <a:extLst>
              <a:ext uri="{FF2B5EF4-FFF2-40B4-BE49-F238E27FC236}">
                <a16:creationId xmlns:a16="http://schemas.microsoft.com/office/drawing/2014/main" id="{1C623185-E391-4247-9352-E9CC422406C6}"/>
              </a:ext>
            </a:extLst>
          </p:cNvPr>
          <p:cNvSpPr/>
          <p:nvPr/>
        </p:nvSpPr>
        <p:spPr>
          <a:xfrm>
            <a:off x="9833020" y="3057188"/>
            <a:ext cx="2279561" cy="739192"/>
          </a:xfrm>
          <a:prstGeom prst="borderCallout2">
            <a:avLst>
              <a:gd name="adj1" fmla="val 88623"/>
              <a:gd name="adj2" fmla="val -247"/>
              <a:gd name="adj3" fmla="val 87932"/>
              <a:gd name="adj4" fmla="val -12457"/>
              <a:gd name="adj5" fmla="val -29002"/>
              <a:gd name="adj6" fmla="val -25739"/>
            </a:avLst>
          </a:prstGeom>
          <a:solidFill>
            <a:schemeClr val="bg1"/>
          </a:solidFill>
          <a:ln w="38100">
            <a:solidFill>
              <a:srgbClr val="82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" altLang="zh-CN" sz="16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8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txsys"/>
                <a:ea typeface="STSong" panose="02010600040101010101" pitchFamily="2" charset="-122"/>
              </a:rPr>
              <a:t>×</a:t>
            </a:r>
            <a:r>
              <a:rPr lang="zh-CN" altLang="en-US" sz="1600" dirty="0">
                <a:solidFill>
                  <a:srgbClr val="000000"/>
                </a:solidFill>
                <a:effectLst/>
                <a:latin typeface="txsys"/>
                <a:ea typeface="STSong" panose="02010600040101010101" pitchFamily="2" charset="-122"/>
              </a:rPr>
              <a:t> 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theoretical</a:t>
            </a:r>
            <a:r>
              <a:rPr lang="zh-CN" altLang="en-US" sz="16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 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rPr>
              <a:t>workload</a:t>
            </a:r>
          </a:p>
          <a:p>
            <a:r>
              <a:rPr lang="en-US" altLang="zh-CN" sz="1600" dirty="0">
                <a:solidFill>
                  <a:srgbClr val="000000"/>
                </a:solidFill>
                <a:effectLst/>
                <a:latin typeface="LinLibertineT"/>
              </a:rPr>
              <a:t>27.3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txsys"/>
              </a:rPr>
              <a:t>×</a:t>
            </a:r>
            <a:r>
              <a:rPr lang="en-US" altLang="zh-CN" sz="1600" dirty="0">
                <a:solidFill>
                  <a:srgbClr val="000000"/>
                </a:solidFill>
                <a:latin typeface="txsys"/>
              </a:rPr>
              <a:t>latemcy</a:t>
            </a:r>
            <a:endParaRPr lang="en" altLang="zh-CN" sz="1600" dirty="0">
              <a:solidFill>
                <a:srgbClr val="000000"/>
              </a:solidFill>
              <a:effectLst/>
              <a:latin typeface="STSong" panose="02010600040101010101" pitchFamily="2" charset="-122"/>
              <a:ea typeface="STSong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Batch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splitting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15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表格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5139292"/>
              </p:ext>
            </p:extLst>
          </p:nvPr>
        </p:nvGraphicFramePr>
        <p:xfrm>
          <a:off x="622429" y="1008466"/>
          <a:ext cx="11096624" cy="182880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0465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39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709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94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523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852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8523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1216"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</a:rPr>
                        <a:t>Input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</a:rPr>
                        <a:t>size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6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</a:rPr>
                        <a:t>Latencies of different batch sizes (</a:t>
                      </a:r>
                      <a:r>
                        <a:rPr lang="en-US" altLang="zh-CN" sz="1800" b="1" kern="12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altLang="zh-CN" sz="18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5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</a:rPr>
                        <a:t>16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</a:rPr>
                        <a:t>32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</a:rPr>
                        <a:t>64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080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8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</a:rPr>
                        <a:t>0.63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</a:rPr>
                        <a:t>0.63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</a:rPr>
                        <a:t>0.85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</a:rPr>
                        <a:t>1.03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</a:rPr>
                        <a:t>1.27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</a:rPr>
                        <a:t>1.84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16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16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0.89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4.23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3.98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4.64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12.24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32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32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</a:rPr>
                        <a:t>1.69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2.50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59.11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62.35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68.14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152.89</a:t>
                      </a:r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内容占位符 2"/>
          <p:cNvSpPr txBox="1"/>
          <p:nvPr/>
        </p:nvSpPr>
        <p:spPr>
          <a:xfrm>
            <a:off x="1801219" y="2916249"/>
            <a:ext cx="9174481" cy="12131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Training tasks often require a large batch size</a:t>
            </a:r>
            <a:r>
              <a:rPr lang="zh-CN" alt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altLang="zh-CN" sz="2400" i="1" dirty="0">
                <a:latin typeface="Arial" panose="020B0604020202020204" pitchFamily="34" charset="0"/>
                <a:cs typeface="Arial" panose="020B0604020202020204" pitchFamily="34" charset="0"/>
              </a:rPr>
              <a:t>he DSP cache is often smaller than the CPU cache</a:t>
            </a:r>
          </a:p>
        </p:txBody>
      </p:sp>
      <p:sp>
        <p:nvSpPr>
          <p:cNvPr id="7" name="矩形 6"/>
          <p:cNvSpPr/>
          <p:nvPr/>
        </p:nvSpPr>
        <p:spPr>
          <a:xfrm>
            <a:off x="4583732" y="2429186"/>
            <a:ext cx="5733613" cy="408079"/>
          </a:xfrm>
          <a:prstGeom prst="rect">
            <a:avLst/>
          </a:prstGeom>
          <a:noFill/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61424" y="2058025"/>
            <a:ext cx="3180014" cy="371162"/>
          </a:xfrm>
          <a:prstGeom prst="rect">
            <a:avLst/>
          </a:prstGeom>
          <a:noFill/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9AE212E-60A1-F149-9C35-705FBBD8830A}"/>
              </a:ext>
            </a:extLst>
          </p:cNvPr>
          <p:cNvSpPr/>
          <p:nvPr/>
        </p:nvSpPr>
        <p:spPr>
          <a:xfrm>
            <a:off x="4337988" y="3842411"/>
            <a:ext cx="970137" cy="1044677"/>
          </a:xfrm>
          <a:prstGeom prst="rect">
            <a:avLst/>
          </a:prstGeom>
          <a:solidFill>
            <a:srgbClr val="82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A428E3B-FD5C-A04D-B691-069391B37E10}"/>
              </a:ext>
            </a:extLst>
          </p:cNvPr>
          <p:cNvSpPr/>
          <p:nvPr/>
        </p:nvSpPr>
        <p:spPr>
          <a:xfrm>
            <a:off x="4490388" y="3994811"/>
            <a:ext cx="970137" cy="1044677"/>
          </a:xfrm>
          <a:prstGeom prst="rect">
            <a:avLst/>
          </a:prstGeom>
          <a:solidFill>
            <a:srgbClr val="82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下箭头 12">
            <a:extLst>
              <a:ext uri="{FF2B5EF4-FFF2-40B4-BE49-F238E27FC236}">
                <a16:creationId xmlns:a16="http://schemas.microsoft.com/office/drawing/2014/main" id="{E237D334-9C0D-A44A-B87A-6E3FC3C89932}"/>
              </a:ext>
            </a:extLst>
          </p:cNvPr>
          <p:cNvSpPr/>
          <p:nvPr/>
        </p:nvSpPr>
        <p:spPr>
          <a:xfrm rot="14839450">
            <a:off x="3652645" y="4353859"/>
            <a:ext cx="399272" cy="366385"/>
          </a:xfrm>
          <a:prstGeom prst="downArrow">
            <a:avLst>
              <a:gd name="adj1" fmla="val 30435"/>
              <a:gd name="adj2" fmla="val 50000"/>
            </a:avLst>
          </a:pr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B110D9C-C983-A24F-B5C9-41BC4D9C5D50}"/>
              </a:ext>
            </a:extLst>
          </p:cNvPr>
          <p:cNvSpPr/>
          <p:nvPr/>
        </p:nvSpPr>
        <p:spPr>
          <a:xfrm>
            <a:off x="1275491" y="4152168"/>
            <a:ext cx="1209368" cy="1312606"/>
          </a:xfrm>
          <a:prstGeom prst="rect">
            <a:avLst/>
          </a:prstGeom>
          <a:solidFill>
            <a:srgbClr val="82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E8B5BC2-5D92-1C42-9616-123CD1539B84}"/>
              </a:ext>
            </a:extLst>
          </p:cNvPr>
          <p:cNvSpPr/>
          <p:nvPr/>
        </p:nvSpPr>
        <p:spPr>
          <a:xfrm>
            <a:off x="1427891" y="4304568"/>
            <a:ext cx="1209368" cy="1312606"/>
          </a:xfrm>
          <a:prstGeom prst="rect">
            <a:avLst/>
          </a:prstGeom>
          <a:solidFill>
            <a:srgbClr val="82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116E6210-D64C-5740-B22D-A3096B1C11C2}"/>
              </a:ext>
            </a:extLst>
          </p:cNvPr>
          <p:cNvSpPr/>
          <p:nvPr/>
        </p:nvSpPr>
        <p:spPr>
          <a:xfrm>
            <a:off x="1580291" y="4456968"/>
            <a:ext cx="1209368" cy="1312606"/>
          </a:xfrm>
          <a:prstGeom prst="rect">
            <a:avLst/>
          </a:prstGeom>
          <a:solidFill>
            <a:srgbClr val="82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60B10CC-A592-A043-9421-09C4C5814D96}"/>
              </a:ext>
            </a:extLst>
          </p:cNvPr>
          <p:cNvSpPr/>
          <p:nvPr/>
        </p:nvSpPr>
        <p:spPr>
          <a:xfrm>
            <a:off x="1732691" y="4609368"/>
            <a:ext cx="1209368" cy="1312606"/>
          </a:xfrm>
          <a:prstGeom prst="rect">
            <a:avLst/>
          </a:prstGeom>
          <a:solidFill>
            <a:srgbClr val="82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839B43D-5C23-BD45-B941-5E9F8E77B081}"/>
              </a:ext>
            </a:extLst>
          </p:cNvPr>
          <p:cNvSpPr txBox="1"/>
          <p:nvPr/>
        </p:nvSpPr>
        <p:spPr>
          <a:xfrm>
            <a:off x="3246273" y="3838281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Micro-batch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A3A678E-E2A0-8A4E-9F42-F51DFE17ABD4}"/>
              </a:ext>
            </a:extLst>
          </p:cNvPr>
          <p:cNvSpPr/>
          <p:nvPr/>
        </p:nvSpPr>
        <p:spPr>
          <a:xfrm>
            <a:off x="4337988" y="5249707"/>
            <a:ext cx="970137" cy="1044677"/>
          </a:xfrm>
          <a:prstGeom prst="rect">
            <a:avLst/>
          </a:prstGeom>
          <a:solidFill>
            <a:srgbClr val="82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7CF7252-CCCD-AB4A-889A-8EE1CF6DD6AF}"/>
              </a:ext>
            </a:extLst>
          </p:cNvPr>
          <p:cNvSpPr/>
          <p:nvPr/>
        </p:nvSpPr>
        <p:spPr>
          <a:xfrm>
            <a:off x="4490388" y="5402107"/>
            <a:ext cx="970137" cy="1044677"/>
          </a:xfrm>
          <a:prstGeom prst="rect">
            <a:avLst/>
          </a:prstGeom>
          <a:solidFill>
            <a:srgbClr val="82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下箭头 41">
            <a:extLst>
              <a:ext uri="{FF2B5EF4-FFF2-40B4-BE49-F238E27FC236}">
                <a16:creationId xmlns:a16="http://schemas.microsoft.com/office/drawing/2014/main" id="{975C88E0-F795-F34C-B611-BBD44F86FE93}"/>
              </a:ext>
            </a:extLst>
          </p:cNvPr>
          <p:cNvSpPr/>
          <p:nvPr/>
        </p:nvSpPr>
        <p:spPr>
          <a:xfrm rot="18180643">
            <a:off x="3636259" y="5545254"/>
            <a:ext cx="399272" cy="366385"/>
          </a:xfrm>
          <a:prstGeom prst="downArrow">
            <a:avLst>
              <a:gd name="adj1" fmla="val 30435"/>
              <a:gd name="adj2" fmla="val 50000"/>
            </a:avLst>
          </a:pr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BC75D0DD-86AD-E341-837A-78BD98149CEB}"/>
              </a:ext>
            </a:extLst>
          </p:cNvPr>
          <p:cNvSpPr txBox="1"/>
          <p:nvPr/>
        </p:nvSpPr>
        <p:spPr>
          <a:xfrm>
            <a:off x="1466899" y="3873099"/>
            <a:ext cx="622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batch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4C5187B-7DD5-104F-A040-7C5FFAC131F7}"/>
              </a:ext>
            </a:extLst>
          </p:cNvPr>
          <p:cNvSpPr txBox="1"/>
          <p:nvPr/>
        </p:nvSpPr>
        <p:spPr>
          <a:xfrm>
            <a:off x="3177099" y="6052068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Micro-batch</a:t>
            </a:r>
            <a:endParaRPr kumimoji="1"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8733FC7-0CB0-0040-AC0B-5D26CC4457EC}"/>
              </a:ext>
            </a:extLst>
          </p:cNvPr>
          <p:cNvSpPr txBox="1"/>
          <p:nvPr/>
        </p:nvSpPr>
        <p:spPr>
          <a:xfrm rot="16200000">
            <a:off x="6652362" y="5048137"/>
            <a:ext cx="2738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MAX: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factor1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factor2</a:t>
            </a:r>
            <a:endParaRPr kumimoji="1"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1F781189-DB04-5643-9123-EF1B16EA3EC0}"/>
              </a:ext>
            </a:extLst>
          </p:cNvPr>
          <p:cNvSpPr txBox="1"/>
          <p:nvPr/>
        </p:nvSpPr>
        <p:spPr>
          <a:xfrm>
            <a:off x="6351938" y="5528989"/>
            <a:ext cx="1098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Scaling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factor2</a:t>
            </a:r>
            <a:endParaRPr kumimoji="1" lang="zh-CN" altLang="en-US" dirty="0"/>
          </a:p>
        </p:txBody>
      </p:sp>
      <p:sp>
        <p:nvSpPr>
          <p:cNvPr id="51" name="左大括号 50">
            <a:extLst>
              <a:ext uri="{FF2B5EF4-FFF2-40B4-BE49-F238E27FC236}">
                <a16:creationId xmlns:a16="http://schemas.microsoft.com/office/drawing/2014/main" id="{938CFE89-4585-4747-BCA2-06CC445E631E}"/>
              </a:ext>
            </a:extLst>
          </p:cNvPr>
          <p:cNvSpPr/>
          <p:nvPr/>
        </p:nvSpPr>
        <p:spPr>
          <a:xfrm rot="10800000">
            <a:off x="7952761" y="3880103"/>
            <a:ext cx="759249" cy="2590548"/>
          </a:xfrm>
          <a:prstGeom prst="leftBrace">
            <a:avLst>
              <a:gd name="adj1" fmla="val 0"/>
              <a:gd name="adj2" fmla="val 53395"/>
            </a:avLst>
          </a:prstGeom>
          <a:ln w="38100">
            <a:solidFill>
              <a:srgbClr val="8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E29E137-424C-0D4D-976A-1251ED24C063}"/>
              </a:ext>
            </a:extLst>
          </p:cNvPr>
          <p:cNvSpPr txBox="1"/>
          <p:nvPr/>
        </p:nvSpPr>
        <p:spPr>
          <a:xfrm>
            <a:off x="6393590" y="4169946"/>
            <a:ext cx="1098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Scaling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factor1</a:t>
            </a:r>
            <a:endParaRPr kumimoji="1" lang="zh-CN" altLang="en-US" dirty="0"/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F463A7C9-1669-5843-B5C6-DBB9A41E427F}"/>
              </a:ext>
            </a:extLst>
          </p:cNvPr>
          <p:cNvSpPr/>
          <p:nvPr/>
        </p:nvSpPr>
        <p:spPr>
          <a:xfrm rot="16200000">
            <a:off x="7816765" y="5021928"/>
            <a:ext cx="2277309" cy="394735"/>
          </a:xfrm>
          <a:prstGeom prst="roundRect">
            <a:avLst/>
          </a:prstGeom>
          <a:solidFill>
            <a:srgbClr val="82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rescaling</a:t>
            </a:r>
            <a:endParaRPr kumimoji="1" lang="zh-CN" altLang="en-US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D7C971D-512C-DC4A-91D8-360E144C2C9D}"/>
              </a:ext>
            </a:extLst>
          </p:cNvPr>
          <p:cNvSpPr txBox="1"/>
          <p:nvPr/>
        </p:nvSpPr>
        <p:spPr>
          <a:xfrm>
            <a:off x="9825026" y="4891853"/>
            <a:ext cx="931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output</a:t>
            </a:r>
            <a:endParaRPr kumimoji="1"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9EDC868-3B62-4D48-8C22-D52A16068AFE}"/>
              </a:ext>
            </a:extLst>
          </p:cNvPr>
          <p:cNvSpPr/>
          <p:nvPr/>
        </p:nvSpPr>
        <p:spPr>
          <a:xfrm>
            <a:off x="6372339" y="3996906"/>
            <a:ext cx="970137" cy="2292736"/>
          </a:xfrm>
          <a:prstGeom prst="rect">
            <a:avLst/>
          </a:prstGeom>
          <a:noFill/>
          <a:ln w="38100">
            <a:solidFill>
              <a:srgbClr val="82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下箭头 58">
            <a:extLst>
              <a:ext uri="{FF2B5EF4-FFF2-40B4-BE49-F238E27FC236}">
                <a16:creationId xmlns:a16="http://schemas.microsoft.com/office/drawing/2014/main" id="{FC58E4EF-1CD8-8C4E-8E38-2ACF0354F7AB}"/>
              </a:ext>
            </a:extLst>
          </p:cNvPr>
          <p:cNvSpPr/>
          <p:nvPr/>
        </p:nvSpPr>
        <p:spPr>
          <a:xfrm rot="16200000">
            <a:off x="5832894" y="5548680"/>
            <a:ext cx="399272" cy="366385"/>
          </a:xfrm>
          <a:prstGeom prst="downArrow">
            <a:avLst>
              <a:gd name="adj1" fmla="val 30435"/>
              <a:gd name="adj2" fmla="val 50000"/>
            </a:avLst>
          </a:pr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下箭头 59">
            <a:extLst>
              <a:ext uri="{FF2B5EF4-FFF2-40B4-BE49-F238E27FC236}">
                <a16:creationId xmlns:a16="http://schemas.microsoft.com/office/drawing/2014/main" id="{0CD9ED1B-86AC-9246-A035-ECE0C5AD7725}"/>
              </a:ext>
            </a:extLst>
          </p:cNvPr>
          <p:cNvSpPr/>
          <p:nvPr/>
        </p:nvSpPr>
        <p:spPr>
          <a:xfrm rot="16200000">
            <a:off x="5779467" y="4280281"/>
            <a:ext cx="399272" cy="366385"/>
          </a:xfrm>
          <a:prstGeom prst="downArrow">
            <a:avLst>
              <a:gd name="adj1" fmla="val 30435"/>
              <a:gd name="adj2" fmla="val 50000"/>
            </a:avLst>
          </a:pr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下箭头 60">
            <a:extLst>
              <a:ext uri="{FF2B5EF4-FFF2-40B4-BE49-F238E27FC236}">
                <a16:creationId xmlns:a16="http://schemas.microsoft.com/office/drawing/2014/main" id="{A9574ABF-E571-8F48-AA6A-5FECCB2970E5}"/>
              </a:ext>
            </a:extLst>
          </p:cNvPr>
          <p:cNvSpPr/>
          <p:nvPr/>
        </p:nvSpPr>
        <p:spPr>
          <a:xfrm rot="16200000">
            <a:off x="9331019" y="4916366"/>
            <a:ext cx="399272" cy="366385"/>
          </a:xfrm>
          <a:prstGeom prst="downArrow">
            <a:avLst>
              <a:gd name="adj1" fmla="val 30435"/>
              <a:gd name="adj2" fmla="val 50000"/>
            </a:avLst>
          </a:prstGeom>
          <a:solidFill>
            <a:srgbClr val="82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线形标注 1 61">
            <a:extLst>
              <a:ext uri="{FF2B5EF4-FFF2-40B4-BE49-F238E27FC236}">
                <a16:creationId xmlns:a16="http://schemas.microsoft.com/office/drawing/2014/main" id="{92298EE1-DF08-3A42-B70B-D835F92D7A05}"/>
              </a:ext>
            </a:extLst>
          </p:cNvPr>
          <p:cNvSpPr/>
          <p:nvPr/>
        </p:nvSpPr>
        <p:spPr>
          <a:xfrm>
            <a:off x="10150372" y="3204546"/>
            <a:ext cx="1384199" cy="803367"/>
          </a:xfrm>
          <a:prstGeom prst="borderCallout1">
            <a:avLst>
              <a:gd name="adj1" fmla="val 18750"/>
              <a:gd name="adj2" fmla="val -8333"/>
              <a:gd name="adj3" fmla="val -45641"/>
              <a:gd name="adj4" fmla="val -101469"/>
            </a:avLst>
          </a:prstGeom>
          <a:solidFill>
            <a:srgbClr val="82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Abnormally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376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3" grpId="0" animBg="1"/>
      <p:bldP spid="30" grpId="0" animBg="1"/>
      <p:bldP spid="31" grpId="0" animBg="1"/>
      <p:bldP spid="32" grpId="0" animBg="1"/>
      <p:bldP spid="33" grpId="0" animBg="1"/>
      <p:bldP spid="38" grpId="0"/>
      <p:bldP spid="39" grpId="0" animBg="1"/>
      <p:bldP spid="40" grpId="0" animBg="1"/>
      <p:bldP spid="42" grpId="0" animBg="1"/>
      <p:bldP spid="43" grpId="0"/>
      <p:bldP spid="44" grpId="0"/>
      <p:bldP spid="45" grpId="0"/>
      <p:bldP spid="48" grpId="0"/>
      <p:bldP spid="51" grpId="0" animBg="1"/>
      <p:bldP spid="52" grpId="0"/>
      <p:bldP spid="53" grpId="0" animBg="1"/>
      <p:bldP spid="55" grpId="0"/>
      <p:bldP spid="56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n overview of VGG16 and NiN models | by Khuyen Le | MLearning.ai | Medium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62" y="1469813"/>
            <a:ext cx="2518458" cy="160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圆角矩形标注 2"/>
          <p:cNvSpPr/>
          <p:nvPr/>
        </p:nvSpPr>
        <p:spPr>
          <a:xfrm rot="10800000">
            <a:off x="3325495" y="3373120"/>
            <a:ext cx="5116195" cy="1466215"/>
          </a:xfrm>
          <a:prstGeom prst="wedgeRoundRectCallout">
            <a:avLst>
              <a:gd name="adj1" fmla="val 49284"/>
              <a:gd name="adj2" fmla="val 7455"/>
              <a:gd name="adj3" fmla="val 16667"/>
            </a:avLst>
          </a:prstGeom>
          <a:solidFill>
            <a:schemeClr val="bg1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Challenge#4: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1" lang="en-GB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ostly</a:t>
            </a:r>
            <a:r>
              <a:rPr kumimoji="1"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 compute-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sub</a:t>
            </a:r>
            <a:r>
              <a:rPr kumimoji="1"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graph preparation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16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70408" y="1095745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VGG16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0972694" y="2629661"/>
            <a:ext cx="1167177" cy="1184914"/>
            <a:chOff x="10174304" y="3093698"/>
            <a:chExt cx="915861" cy="915861"/>
          </a:xfrm>
        </p:grpSpPr>
        <p:pic>
          <p:nvPicPr>
            <p:cNvPr id="12" name="Picture 4" descr="Cpu, mobile, perfomance, phone, processor, smartphone icon - Download on  Iconfinder"/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圆角矩形 12"/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0266808" y="3366284"/>
              <a:ext cx="727325" cy="309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DSP</a:t>
              </a:r>
            </a:p>
          </p:txBody>
        </p:sp>
      </p:grpSp>
      <p:sp>
        <p:nvSpPr>
          <p:cNvPr id="15" name="矩形 14"/>
          <p:cNvSpPr/>
          <p:nvPr/>
        </p:nvSpPr>
        <p:spPr>
          <a:xfrm>
            <a:off x="1493880" y="5715372"/>
            <a:ext cx="1010031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304ms on </a:t>
            </a:r>
            <a:r>
              <a:rPr lang="en-US" altLang="zh-CN" sz="2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TFLite</a:t>
            </a: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212ms on MNN for the VGG16 model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13215" y="5442867"/>
            <a:ext cx="880665" cy="933580"/>
          </a:xfrm>
          <a:prstGeom prst="rect">
            <a:avLst/>
          </a:prstGeom>
        </p:spPr>
      </p:pic>
      <p:sp>
        <p:nvSpPr>
          <p:cNvPr id="33" name="左大括号 32"/>
          <p:cNvSpPr/>
          <p:nvPr/>
        </p:nvSpPr>
        <p:spPr>
          <a:xfrm rot="16200000">
            <a:off x="1489075" y="2917190"/>
            <a:ext cx="389890" cy="2698115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4112" y="4505608"/>
            <a:ext cx="29306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the whole compute</a:t>
            </a:r>
            <a:r>
              <a:rPr kumimoji="1"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subgraph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589020" y="3460750"/>
            <a:ext cx="52819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Allocate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89192" y="3881340"/>
            <a:ext cx="38527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Transform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data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layouts,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e.g.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plain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d32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94870" y="4271754"/>
            <a:ext cx="456755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Optimize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compute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graph,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operator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fusion</a:t>
            </a:r>
          </a:p>
        </p:txBody>
      </p:sp>
      <p:sp>
        <p:nvSpPr>
          <p:cNvPr id="25" name="圆角矩形标注 24"/>
          <p:cNvSpPr/>
          <p:nvPr/>
        </p:nvSpPr>
        <p:spPr>
          <a:xfrm rot="10800000">
            <a:off x="3325495" y="1292860"/>
            <a:ext cx="5476240" cy="1647825"/>
          </a:xfrm>
          <a:prstGeom prst="wedgeRoundRectCallout">
            <a:avLst>
              <a:gd name="adj1" fmla="val 49663"/>
              <a:gd name="adj2" fmla="val 8706"/>
              <a:gd name="adj3" fmla="val 16667"/>
            </a:avLst>
          </a:prstGeom>
          <a:solidFill>
            <a:schemeClr val="bg1"/>
          </a:solidFill>
          <a:ln w="285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左大括号 26"/>
          <p:cNvSpPr/>
          <p:nvPr/>
        </p:nvSpPr>
        <p:spPr>
          <a:xfrm rot="16200000">
            <a:off x="758190" y="2989580"/>
            <a:ext cx="389890" cy="552450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483389" y="1902039"/>
            <a:ext cx="26911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Establish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node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3483389" y="2361673"/>
            <a:ext cx="52444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Establish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const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attribute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nodes,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kernel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size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stride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483389" y="1442127"/>
            <a:ext cx="40309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Establish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operator’s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  <a:r>
              <a:rPr kumimoji="1"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list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83624" y="3589697"/>
            <a:ext cx="17703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Establish one operator node</a:t>
            </a: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635" y="2652395"/>
            <a:ext cx="1791335" cy="1081405"/>
          </a:xfrm>
          <a:prstGeom prst="rect">
            <a:avLst/>
          </a:prstGeom>
        </p:spPr>
      </p:pic>
      <p:sp>
        <p:nvSpPr>
          <p:cNvPr id="34" name="下箭头 33"/>
          <p:cNvSpPr/>
          <p:nvPr/>
        </p:nvSpPr>
        <p:spPr>
          <a:xfrm rot="16200000">
            <a:off x="10515545" y="2903030"/>
            <a:ext cx="377687" cy="536278"/>
          </a:xfrm>
          <a:prstGeom prst="downArrow">
            <a:avLst/>
          </a:prstGeom>
          <a:solidFill>
            <a:srgbClr val="8200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676907" y="3814728"/>
            <a:ext cx="1883849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Hexagon DSP </a:t>
            </a:r>
          </a:p>
          <a:p>
            <a:r>
              <a:rPr kumimoji="1"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compute subgraph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  <p:bldP spid="33" grpId="0" animBg="1"/>
      <p:bldP spid="7" grpId="0"/>
      <p:bldP spid="8" grpId="0"/>
      <p:bldP spid="9" grpId="0"/>
      <p:bldP spid="17" grpId="0"/>
      <p:bldP spid="25" grpId="0" animBg="1"/>
      <p:bldP spid="27" grpId="0" animBg="1"/>
      <p:bldP spid="28" grpId="0"/>
      <p:bldP spid="29" grpId="0"/>
      <p:bldP spid="30" grpId="0"/>
      <p:bldP spid="31" grpId="0"/>
      <p:bldP spid="34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DSP compute subgraph reuse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17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04800" y="1080123"/>
            <a:ext cx="11096625" cy="5078552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Insight#4: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the models are rarely modified during on-device training</a:t>
            </a:r>
          </a:p>
          <a:p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45E98FE-1756-D046-A0EC-8F55EDDF2547}"/>
              </a:ext>
            </a:extLst>
          </p:cNvPr>
          <p:cNvSpPr/>
          <p:nvPr/>
        </p:nvSpPr>
        <p:spPr>
          <a:xfrm>
            <a:off x="1884712" y="1914143"/>
            <a:ext cx="1682496" cy="2583757"/>
          </a:xfrm>
          <a:prstGeom prst="rect">
            <a:avLst/>
          </a:prstGeom>
          <a:solidFill>
            <a:srgbClr val="82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</a:p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Budget</a:t>
            </a:r>
          </a:p>
          <a:p>
            <a:pPr algn="ctr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4GB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651F159-3986-514C-90A0-3C04B484F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1" y="1914144"/>
            <a:ext cx="829056" cy="83366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2B5864C-4E2E-B54E-9FAB-5136BA6F4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1" y="3244469"/>
            <a:ext cx="829056" cy="8336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656C6DC-4F5C-DE45-99EA-7E585525F4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64" y="3220108"/>
            <a:ext cx="829056" cy="8336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60AB2E3-8128-C04F-80E6-8CDBDD780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697" y="1914143"/>
            <a:ext cx="829056" cy="83366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1A0BFF3-4D09-7341-802E-29E32F54B089}"/>
              </a:ext>
            </a:extLst>
          </p:cNvPr>
          <p:cNvSpPr txBox="1"/>
          <p:nvPr/>
        </p:nvSpPr>
        <p:spPr>
          <a:xfrm>
            <a:off x="4130041" y="2869179"/>
            <a:ext cx="4937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1GB</a:t>
            </a:r>
            <a:endParaRPr lang="en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CE534AF-C5D4-FE45-9021-3D0F6DF542F7}"/>
              </a:ext>
            </a:extLst>
          </p:cNvPr>
          <p:cNvSpPr txBox="1"/>
          <p:nvPr/>
        </p:nvSpPr>
        <p:spPr>
          <a:xfrm>
            <a:off x="4115372" y="4258913"/>
            <a:ext cx="4937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2GB</a:t>
            </a:r>
            <a:endParaRPr lang="en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876CBD-E4D0-0F41-B8F7-F48ED2198C02}"/>
              </a:ext>
            </a:extLst>
          </p:cNvPr>
          <p:cNvSpPr txBox="1"/>
          <p:nvPr/>
        </p:nvSpPr>
        <p:spPr>
          <a:xfrm>
            <a:off x="5355337" y="4243985"/>
            <a:ext cx="4937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3GB</a:t>
            </a:r>
            <a:endParaRPr lang="en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D458DC1-F6EB-0B4D-AEA1-F3A968979FCE}"/>
              </a:ext>
            </a:extLst>
          </p:cNvPr>
          <p:cNvSpPr txBox="1"/>
          <p:nvPr/>
        </p:nvSpPr>
        <p:spPr>
          <a:xfrm>
            <a:off x="5355337" y="2831022"/>
            <a:ext cx="4937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5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1GB</a:t>
            </a:r>
            <a:endParaRPr lang="en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A41DC9F-3435-ED48-B790-529D43D27851}"/>
              </a:ext>
            </a:extLst>
          </p:cNvPr>
          <p:cNvSpPr/>
          <p:nvPr/>
        </p:nvSpPr>
        <p:spPr>
          <a:xfrm>
            <a:off x="1314875" y="4817906"/>
            <a:ext cx="5910270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budget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limits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DSP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9C530DC-2607-524B-9C17-C4751CBACA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0575" y="4920455"/>
            <a:ext cx="524300" cy="555803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0D60483-0E5C-B446-9D8A-33CB7731FEED}"/>
              </a:ext>
            </a:extLst>
          </p:cNvPr>
          <p:cNvSpPr txBox="1"/>
          <p:nvPr/>
        </p:nvSpPr>
        <p:spPr>
          <a:xfrm>
            <a:off x="6807517" y="2367306"/>
            <a:ext cx="532180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Preparing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stage: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Mandheling profiles all memory regions used by compute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sub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" altLang="zh-CN" sz="18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Execution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stage: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Mandheling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releases the MRU memory regions and allocates space for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new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sub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graphs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3" grpId="0"/>
      <p:bldP spid="14" grpId="0"/>
      <p:bldP spid="15" grpId="0"/>
      <p:bldP spid="16" grpId="0"/>
      <p:bldP spid="17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settings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36220" y="1166991"/>
            <a:ext cx="11650980" cy="4776609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Devices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Baselines</a:t>
            </a:r>
          </a:p>
          <a:p>
            <a:pPr lvl="1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TFLite-FP32: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TFLite</a:t>
            </a:r>
            <a:r>
              <a:rPr lang="en-GB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FP32-based training method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MNN-FP32: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MNN FP32-based training method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MNN-INT8: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the INT8-based training method implemented by us based on MNN (NEON is extensively used </a:t>
            </a:r>
          </a:p>
          <a:p>
            <a:pPr marL="457200" lvl="1" indent="0">
              <a:buNone/>
            </a:pP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GB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to optimize the performance of this baseline)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MNN-FP32-GPU: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FP32-based training on mobile GPU through the OpenCL backend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1762185"/>
              </p:ext>
            </p:extLst>
          </p:nvPr>
        </p:nvGraphicFramePr>
        <p:xfrm>
          <a:off x="590551" y="2032832"/>
          <a:ext cx="5033008" cy="146474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640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3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8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187">
                <a:tc>
                  <a:txBody>
                    <a:bodyPr/>
                    <a:lstStyle/>
                    <a:p>
                      <a:pPr algn="ctr" fontAlgn="t"/>
                      <a:r>
                        <a:rPr lang="en-GB" sz="16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Device </a:t>
                      </a:r>
                      <a:endParaRPr lang="en-GB" sz="2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6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SoC</a:t>
                      </a:r>
                      <a:endParaRPr lang="en-GB" sz="2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600" b="1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</a:rPr>
                        <a:t>Memory</a:t>
                      </a:r>
                      <a:endParaRPr lang="en-GB" sz="200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18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</a:rPr>
                        <a:t>Xiaomi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</a:rPr>
                        <a:t>11</a:t>
                      </a:r>
                      <a:r>
                        <a:rPr lang="zh-CN" altLang="en-US" sz="140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</a:rPr>
                        <a:t>Pro</a:t>
                      </a:r>
                      <a:endParaRPr lang="en-GB" sz="1400" dirty="0">
                        <a:effectLst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 err="1">
                          <a:solidFill>
                            <a:srgbClr val="000000"/>
                          </a:solidFill>
                          <a:effectLst/>
                        </a:rPr>
                        <a:t>SnapDragon</a:t>
                      </a: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</a:rPr>
                        <a:t> 8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</a:rPr>
                        <a:t>88</a:t>
                      </a:r>
                      <a:endParaRPr lang="en-GB" sz="1400" dirty="0">
                        <a:effectLst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</a:rPr>
                        <a:t>12</a:t>
                      </a: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</a:rPr>
                        <a:t>GB</a:t>
                      </a:r>
                      <a:endParaRPr lang="en-GB" sz="1400" dirty="0">
                        <a:effectLst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187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effectLst/>
                        </a:rPr>
                        <a:t>Xiaomi</a:t>
                      </a:r>
                      <a:r>
                        <a:rPr lang="zh-CN" altLang="en-US" sz="1400" dirty="0">
                          <a:effectLst/>
                        </a:rPr>
                        <a:t> </a:t>
                      </a:r>
                      <a:r>
                        <a:rPr lang="en-US" altLang="zh-CN" sz="1400" dirty="0">
                          <a:effectLst/>
                        </a:rPr>
                        <a:t>10</a:t>
                      </a:r>
                      <a:endParaRPr lang="en-GB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 err="1">
                          <a:solidFill>
                            <a:srgbClr val="000000"/>
                          </a:solidFill>
                          <a:effectLst/>
                        </a:rPr>
                        <a:t>SnapDragon</a:t>
                      </a: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</a:rPr>
                        <a:t> 8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GB" sz="1400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</a:rPr>
                        <a:t>GB</a:t>
                      </a:r>
                      <a:endParaRPr lang="en-GB" sz="1400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187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>
                          <a:solidFill>
                            <a:srgbClr val="000000"/>
                          </a:solidFill>
                          <a:effectLst/>
                        </a:rPr>
                        <a:t>Redmi Note9 Pro</a:t>
                      </a:r>
                      <a:endParaRPr lang="en-GB" sz="1400">
                        <a:effectLst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 err="1">
                          <a:solidFill>
                            <a:srgbClr val="000000"/>
                          </a:solidFill>
                          <a:effectLst/>
                        </a:rPr>
                        <a:t>SnapDragon</a:t>
                      </a: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</a:rPr>
                        <a:t> 7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</a:rPr>
                        <a:t>50G</a:t>
                      </a:r>
                      <a:endParaRPr lang="en-GB" sz="1400" dirty="0">
                        <a:effectLst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</a:rPr>
                        <a:t>GB</a:t>
                      </a:r>
                      <a:endParaRPr lang="en-GB" sz="1400" dirty="0">
                        <a:effectLst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7936282"/>
              </p:ext>
            </p:extLst>
          </p:nvPr>
        </p:nvGraphicFramePr>
        <p:xfrm>
          <a:off x="6198108" y="1467866"/>
          <a:ext cx="5603080" cy="23164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4007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07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07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07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02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6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6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Dataset</a:t>
                      </a:r>
                      <a:endParaRPr lang="en-GB" sz="16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FLOPS</a:t>
                      </a:r>
                      <a:endParaRPr lang="en-GB" sz="1600" b="1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#</a:t>
                      </a: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of</a:t>
                      </a: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CONVs</a:t>
                      </a:r>
                      <a:endParaRPr lang="en-GB" sz="1600" b="1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VGG-11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CIFAR-10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914M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VGG-16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CIFAR-10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1.35G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VGG-19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ImageNet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26.92G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ResNet</a:t>
                      </a:r>
                      <a:r>
                        <a:rPr lang="en-US" altLang="zh-CN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-34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CIFAR-10</a:t>
                      </a:r>
                      <a:endParaRPr lang="en-GB" sz="14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7.26G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36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CN" sz="1400" kern="1200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ResNet</a:t>
                      </a:r>
                      <a:r>
                        <a:rPr lang="en-US" altLang="zh-CN" sz="1400" kern="120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-18</a:t>
                      </a:r>
                      <a:endParaRPr lang="en-GB" altLang="zh-CN" sz="1400" kern="120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微软雅黑" panose="020B0503020204020204" pitchFamily="34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ImageNet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11.66G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0200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InceptionV3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CIFAR-10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2.43G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</a:t>
                      </a:r>
                      <a:endParaRPr lang="en-GB" sz="14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per-batch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19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70510" y="1016722"/>
            <a:ext cx="11650980" cy="537598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Mandheling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v.s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FP32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per-batch training time by </a:t>
            </a:r>
            <a:r>
              <a:rPr lang="en-US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zh-CN" altLang="en-US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8.5</a:t>
            </a:r>
            <a:r>
              <a:rPr lang="en-GB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per-batch training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consumption</a:t>
            </a: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en-US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zh-CN" altLang="en-US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11.2</a:t>
            </a:r>
            <a:r>
              <a:rPr lang="en-GB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6031F7-9CF7-5940-B07F-034E19221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" y="3260649"/>
            <a:ext cx="10378440" cy="18605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" y="1609456"/>
            <a:ext cx="10378440" cy="1860591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E120F24C-34D3-9B42-AB1E-BE7ECC01BA18}"/>
              </a:ext>
            </a:extLst>
          </p:cNvPr>
          <p:cNvSpPr/>
          <p:nvPr/>
        </p:nvSpPr>
        <p:spPr>
          <a:xfrm>
            <a:off x="1734912" y="1914977"/>
            <a:ext cx="424069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B97CBC8F-B1F2-5F49-806B-5D2997882998}"/>
              </a:ext>
            </a:extLst>
          </p:cNvPr>
          <p:cNvSpPr/>
          <p:nvPr/>
        </p:nvSpPr>
        <p:spPr>
          <a:xfrm>
            <a:off x="5296042" y="1914977"/>
            <a:ext cx="385324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37A3A51-EA47-6745-B12A-CB47FE635A15}"/>
              </a:ext>
            </a:extLst>
          </p:cNvPr>
          <p:cNvSpPr/>
          <p:nvPr/>
        </p:nvSpPr>
        <p:spPr>
          <a:xfrm>
            <a:off x="7061163" y="1914977"/>
            <a:ext cx="424069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61CC35B-7254-7C42-BA24-4EB23DA3502B}"/>
              </a:ext>
            </a:extLst>
          </p:cNvPr>
          <p:cNvSpPr/>
          <p:nvPr/>
        </p:nvSpPr>
        <p:spPr>
          <a:xfrm>
            <a:off x="8818535" y="1914977"/>
            <a:ext cx="424070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A77C606-0AD6-DD44-B9CF-3FECDBC0CAD6}"/>
              </a:ext>
            </a:extLst>
          </p:cNvPr>
          <p:cNvSpPr/>
          <p:nvPr/>
        </p:nvSpPr>
        <p:spPr>
          <a:xfrm>
            <a:off x="10548731" y="1914977"/>
            <a:ext cx="424070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DF76ACC-07A9-CF43-974E-73C5A51B5925}"/>
              </a:ext>
            </a:extLst>
          </p:cNvPr>
          <p:cNvSpPr/>
          <p:nvPr/>
        </p:nvSpPr>
        <p:spPr>
          <a:xfrm>
            <a:off x="3515477" y="1919513"/>
            <a:ext cx="424069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12AF365-DE60-F246-8AE0-582947247044}"/>
              </a:ext>
            </a:extLst>
          </p:cNvPr>
          <p:cNvSpPr/>
          <p:nvPr/>
        </p:nvSpPr>
        <p:spPr>
          <a:xfrm>
            <a:off x="5241853" y="2407213"/>
            <a:ext cx="385324" cy="188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06E5BE6-3DE2-A647-9A18-FA18389941DC}"/>
              </a:ext>
            </a:extLst>
          </p:cNvPr>
          <p:cNvSpPr/>
          <p:nvPr/>
        </p:nvSpPr>
        <p:spPr>
          <a:xfrm>
            <a:off x="7269323" y="1911562"/>
            <a:ext cx="385324" cy="188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C70917E-2347-B246-8B08-E66F64F61C9D}"/>
              </a:ext>
            </a:extLst>
          </p:cNvPr>
          <p:cNvSpPr/>
          <p:nvPr/>
        </p:nvSpPr>
        <p:spPr>
          <a:xfrm>
            <a:off x="8964360" y="1911561"/>
            <a:ext cx="385324" cy="188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969FB6D-4426-364D-B2A1-33B31831FD43}"/>
              </a:ext>
            </a:extLst>
          </p:cNvPr>
          <p:cNvSpPr/>
          <p:nvPr/>
        </p:nvSpPr>
        <p:spPr>
          <a:xfrm>
            <a:off x="7037862" y="2604071"/>
            <a:ext cx="385324" cy="188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3CB3A59-5703-D548-A696-8F80DBA8BD4B}"/>
              </a:ext>
            </a:extLst>
          </p:cNvPr>
          <p:cNvSpPr/>
          <p:nvPr/>
        </p:nvSpPr>
        <p:spPr>
          <a:xfrm>
            <a:off x="8779682" y="2484181"/>
            <a:ext cx="385324" cy="188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A0CB5B8-12EF-864A-91AF-EF65CF47EE19}"/>
              </a:ext>
            </a:extLst>
          </p:cNvPr>
          <p:cNvSpPr/>
          <p:nvPr/>
        </p:nvSpPr>
        <p:spPr>
          <a:xfrm>
            <a:off x="1713041" y="3565968"/>
            <a:ext cx="424069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4D6005D-6438-B643-BAA4-B9303CF9224C}"/>
              </a:ext>
            </a:extLst>
          </p:cNvPr>
          <p:cNvSpPr/>
          <p:nvPr/>
        </p:nvSpPr>
        <p:spPr>
          <a:xfrm>
            <a:off x="3515477" y="3567743"/>
            <a:ext cx="424069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A153B22-7C42-3F48-901D-90D67241CA34}"/>
              </a:ext>
            </a:extLst>
          </p:cNvPr>
          <p:cNvSpPr/>
          <p:nvPr/>
        </p:nvSpPr>
        <p:spPr>
          <a:xfrm>
            <a:off x="5288293" y="3568601"/>
            <a:ext cx="424069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20C1996-9408-EB4F-AC22-020AE32BD339}"/>
              </a:ext>
            </a:extLst>
          </p:cNvPr>
          <p:cNvSpPr/>
          <p:nvPr/>
        </p:nvSpPr>
        <p:spPr>
          <a:xfrm>
            <a:off x="5231961" y="4079455"/>
            <a:ext cx="385324" cy="188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EB040AD-5160-D749-BF9D-B9ACE64679B5}"/>
              </a:ext>
            </a:extLst>
          </p:cNvPr>
          <p:cNvSpPr/>
          <p:nvPr/>
        </p:nvSpPr>
        <p:spPr>
          <a:xfrm>
            <a:off x="7018489" y="3571103"/>
            <a:ext cx="424069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7FC960E-CECC-8246-9920-95D5CF036B55}"/>
              </a:ext>
            </a:extLst>
          </p:cNvPr>
          <p:cNvSpPr/>
          <p:nvPr/>
        </p:nvSpPr>
        <p:spPr>
          <a:xfrm>
            <a:off x="8814460" y="3568481"/>
            <a:ext cx="424069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B33EF27-0B23-374E-8AB7-4E0AC0F55F4D}"/>
              </a:ext>
            </a:extLst>
          </p:cNvPr>
          <p:cNvSpPr/>
          <p:nvPr/>
        </p:nvSpPr>
        <p:spPr>
          <a:xfrm>
            <a:off x="8769905" y="3739093"/>
            <a:ext cx="579779" cy="188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C0BBE8B-6027-1448-801B-0AEB562F2B14}"/>
              </a:ext>
            </a:extLst>
          </p:cNvPr>
          <p:cNvSpPr/>
          <p:nvPr/>
        </p:nvSpPr>
        <p:spPr>
          <a:xfrm>
            <a:off x="10556480" y="3568481"/>
            <a:ext cx="424070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6AC84E1-9FC1-CD46-9715-540D84D1A2FA}"/>
              </a:ext>
            </a:extLst>
          </p:cNvPr>
          <p:cNvSpPr/>
          <p:nvPr/>
        </p:nvSpPr>
        <p:spPr>
          <a:xfrm>
            <a:off x="10706180" y="1911561"/>
            <a:ext cx="385324" cy="188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Emerging mobile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DNN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3" name="Picture 6" descr="What's the Difference Between AR, VR, and MR? | The Franklin Institute">
            <a:extLst>
              <a:ext uri="{FF2B5EF4-FFF2-40B4-BE49-F238E27FC236}">
                <a16:creationId xmlns:a16="http://schemas.microsoft.com/office/drawing/2014/main" id="{10EA3B30-94B2-5C40-9369-009D7B87A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199" y="1697046"/>
            <a:ext cx="3124368" cy="184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4" name="文本框 173">
            <a:extLst>
              <a:ext uri="{FF2B5EF4-FFF2-40B4-BE49-F238E27FC236}">
                <a16:creationId xmlns:a16="http://schemas.microsoft.com/office/drawing/2014/main" id="{7A7CF455-A916-A943-BB95-990640764D73}"/>
              </a:ext>
            </a:extLst>
          </p:cNvPr>
          <p:cNvSpPr txBox="1"/>
          <p:nvPr/>
        </p:nvSpPr>
        <p:spPr>
          <a:xfrm>
            <a:off x="759355" y="3785446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Face detection</a:t>
            </a:r>
            <a:endParaRPr kumimoji="1" lang="zh-CN" altLang="en-US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60465E4E-700C-2A46-86AE-1CA844315BA9}"/>
              </a:ext>
            </a:extLst>
          </p:cNvPr>
          <p:cNvSpPr txBox="1"/>
          <p:nvPr/>
        </p:nvSpPr>
        <p:spPr>
          <a:xfrm>
            <a:off x="9332603" y="3776314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Augmented Reality</a:t>
            </a:r>
            <a:endParaRPr kumimoji="1" lang="zh-CN" altLang="en-US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399B968A-ACA6-404E-85BD-04FC79912EF5}"/>
              </a:ext>
            </a:extLst>
          </p:cNvPr>
          <p:cNvSpPr txBox="1"/>
          <p:nvPr/>
        </p:nvSpPr>
        <p:spPr>
          <a:xfrm>
            <a:off x="3258918" y="3797762"/>
            <a:ext cx="1941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Voice recognition</a:t>
            </a:r>
            <a:endParaRPr kumimoji="1" lang="zh-CN" altLang="en-US" dirty="0"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78" name="Picture 2" descr="How Automated Face Recognition Works - Rank One Computing">
            <a:extLst>
              <a:ext uri="{FF2B5EF4-FFF2-40B4-BE49-F238E27FC236}">
                <a16:creationId xmlns:a16="http://schemas.microsoft.com/office/drawing/2014/main" id="{5B187AFE-7100-BB4C-B396-059438A1C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66" y="1594214"/>
            <a:ext cx="3360831" cy="168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Voice Activated Computers - the Future? | Cheeky Munkey">
            <a:extLst>
              <a:ext uri="{FF2B5EF4-FFF2-40B4-BE49-F238E27FC236}">
                <a16:creationId xmlns:a16="http://schemas.microsoft.com/office/drawing/2014/main" id="{E0339253-6AE8-8B46-99B2-0DA0E638B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5991" y="1495747"/>
            <a:ext cx="2877519" cy="230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gboard google, Gboard - the Google Keyboard - Apps Play - hadleysocimi.com">
            <a:extLst>
              <a:ext uri="{FF2B5EF4-FFF2-40B4-BE49-F238E27FC236}">
                <a16:creationId xmlns:a16="http://schemas.microsoft.com/office/drawing/2014/main" id="{D93F1CD9-A8CE-BF46-8290-D8992C6F1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914" y="1594214"/>
            <a:ext cx="2230775" cy="1982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文本框 185">
            <a:extLst>
              <a:ext uri="{FF2B5EF4-FFF2-40B4-BE49-F238E27FC236}">
                <a16:creationId xmlns:a16="http://schemas.microsoft.com/office/drawing/2014/main" id="{553A6C89-455D-B242-9E25-EEF3D3CEFCBA}"/>
              </a:ext>
            </a:extLst>
          </p:cNvPr>
          <p:cNvSpPr txBox="1"/>
          <p:nvPr/>
        </p:nvSpPr>
        <p:spPr>
          <a:xfrm>
            <a:off x="6120789" y="3781989"/>
            <a:ext cx="2303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nput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method editor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6718DDFF-B734-5645-8289-08910405BA85}"/>
              </a:ext>
            </a:extLst>
          </p:cNvPr>
          <p:cNvSpPr/>
          <p:nvPr/>
        </p:nvSpPr>
        <p:spPr>
          <a:xfrm>
            <a:off x="1198608" y="4755954"/>
            <a:ext cx="9844362" cy="1015663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Mainly</a:t>
            </a:r>
            <a:r>
              <a:rPr lang="zh-CN" alt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DNN</a:t>
            </a:r>
            <a:r>
              <a:rPr lang="zh-CN" alt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</a:t>
            </a:r>
            <a:r>
              <a:rPr lang="zh-CN" altLang="en-US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6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now</a:t>
            </a:r>
            <a:endParaRPr lang="zh-CN" altLang="en-US" sz="6000" b="1" dirty="0">
              <a:ln w="9525">
                <a:solidFill>
                  <a:schemeClr val="bg1"/>
                </a:solidFill>
                <a:prstDash val="solid"/>
              </a:ln>
              <a:solidFill>
                <a:srgbClr val="82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per-batch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20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70510" y="1016722"/>
            <a:ext cx="11650980" cy="545690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Mandheling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v.s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GPU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per-batch training time by </a:t>
            </a:r>
            <a:r>
              <a:rPr lang="en-US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3.98-11.63</a:t>
            </a:r>
            <a:r>
              <a:rPr lang="en-GB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per-batch training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consumption</a:t>
            </a: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en-US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3.46-10.95</a:t>
            </a:r>
            <a:r>
              <a:rPr lang="en-GB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6031F7-9CF7-5940-B07F-034E19221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" y="3220189"/>
            <a:ext cx="10378440" cy="18605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" y="1568996"/>
            <a:ext cx="10378440" cy="1860591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E120F24C-34D3-9B42-AB1E-BE7ECC01BA18}"/>
              </a:ext>
            </a:extLst>
          </p:cNvPr>
          <p:cNvSpPr/>
          <p:nvPr/>
        </p:nvSpPr>
        <p:spPr>
          <a:xfrm>
            <a:off x="1288972" y="1879611"/>
            <a:ext cx="639978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37A3A51-EA47-6745-B12A-CB47FE635A15}"/>
              </a:ext>
            </a:extLst>
          </p:cNvPr>
          <p:cNvSpPr/>
          <p:nvPr/>
        </p:nvSpPr>
        <p:spPr>
          <a:xfrm>
            <a:off x="6594420" y="1871101"/>
            <a:ext cx="639978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61CC35B-7254-7C42-BA24-4EB23DA3502B}"/>
              </a:ext>
            </a:extLst>
          </p:cNvPr>
          <p:cNvSpPr/>
          <p:nvPr/>
        </p:nvSpPr>
        <p:spPr>
          <a:xfrm>
            <a:off x="8354902" y="1871170"/>
            <a:ext cx="639978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A77C606-0AD6-DD44-B9CF-3FECDBC0CAD6}"/>
              </a:ext>
            </a:extLst>
          </p:cNvPr>
          <p:cNvSpPr/>
          <p:nvPr/>
        </p:nvSpPr>
        <p:spPr>
          <a:xfrm>
            <a:off x="10141934" y="1871170"/>
            <a:ext cx="639977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DF76ACC-07A9-CF43-974E-73C5A51B5925}"/>
              </a:ext>
            </a:extLst>
          </p:cNvPr>
          <p:cNvSpPr/>
          <p:nvPr/>
        </p:nvSpPr>
        <p:spPr>
          <a:xfrm>
            <a:off x="3076004" y="1871102"/>
            <a:ext cx="656812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12AF365-DE60-F246-8AE0-582947247044}"/>
              </a:ext>
            </a:extLst>
          </p:cNvPr>
          <p:cNvSpPr/>
          <p:nvPr/>
        </p:nvSpPr>
        <p:spPr>
          <a:xfrm>
            <a:off x="5241853" y="2366753"/>
            <a:ext cx="385324" cy="188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C70917E-2347-B246-8B08-E66F64F61C9D}"/>
              </a:ext>
            </a:extLst>
          </p:cNvPr>
          <p:cNvSpPr/>
          <p:nvPr/>
        </p:nvSpPr>
        <p:spPr>
          <a:xfrm>
            <a:off x="8644514" y="2392552"/>
            <a:ext cx="385324" cy="188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A0CB5B8-12EF-864A-91AF-EF65CF47EE19}"/>
              </a:ext>
            </a:extLst>
          </p:cNvPr>
          <p:cNvSpPr/>
          <p:nvPr/>
        </p:nvSpPr>
        <p:spPr>
          <a:xfrm>
            <a:off x="1328325" y="3528021"/>
            <a:ext cx="600625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4D6005D-6438-B643-BAA4-B9303CF9224C}"/>
              </a:ext>
            </a:extLst>
          </p:cNvPr>
          <p:cNvSpPr/>
          <p:nvPr/>
        </p:nvSpPr>
        <p:spPr>
          <a:xfrm>
            <a:off x="3055929" y="3528021"/>
            <a:ext cx="676887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A153B22-7C42-3F48-901D-90D67241CA34}"/>
              </a:ext>
            </a:extLst>
          </p:cNvPr>
          <p:cNvSpPr/>
          <p:nvPr/>
        </p:nvSpPr>
        <p:spPr>
          <a:xfrm>
            <a:off x="4807892" y="3528021"/>
            <a:ext cx="636479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20C1996-9408-EB4F-AC22-020AE32BD339}"/>
              </a:ext>
            </a:extLst>
          </p:cNvPr>
          <p:cNvSpPr/>
          <p:nvPr/>
        </p:nvSpPr>
        <p:spPr>
          <a:xfrm>
            <a:off x="5231961" y="4038995"/>
            <a:ext cx="385324" cy="188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EB040AD-5160-D749-BF9D-B9ACE64679B5}"/>
              </a:ext>
            </a:extLst>
          </p:cNvPr>
          <p:cNvSpPr/>
          <p:nvPr/>
        </p:nvSpPr>
        <p:spPr>
          <a:xfrm>
            <a:off x="6594420" y="3522294"/>
            <a:ext cx="636479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7FC960E-CECC-8246-9920-95D5CF036B55}"/>
              </a:ext>
            </a:extLst>
          </p:cNvPr>
          <p:cNvSpPr/>
          <p:nvPr/>
        </p:nvSpPr>
        <p:spPr>
          <a:xfrm>
            <a:off x="8363730" y="3522294"/>
            <a:ext cx="631150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B33EF27-0B23-374E-8AB7-4E0AC0F55F4D}"/>
              </a:ext>
            </a:extLst>
          </p:cNvPr>
          <p:cNvSpPr/>
          <p:nvPr/>
        </p:nvSpPr>
        <p:spPr>
          <a:xfrm>
            <a:off x="8769905" y="3593858"/>
            <a:ext cx="579779" cy="188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C0BBE8B-6027-1448-801B-0AEB562F2B14}"/>
              </a:ext>
            </a:extLst>
          </p:cNvPr>
          <p:cNvSpPr/>
          <p:nvPr/>
        </p:nvSpPr>
        <p:spPr>
          <a:xfrm>
            <a:off x="10105417" y="3522294"/>
            <a:ext cx="676494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0AE69F5-8BF0-0542-9F5E-D2311FC84BC1}"/>
              </a:ext>
            </a:extLst>
          </p:cNvPr>
          <p:cNvSpPr/>
          <p:nvPr/>
        </p:nvSpPr>
        <p:spPr>
          <a:xfrm>
            <a:off x="4804393" y="1871101"/>
            <a:ext cx="639978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78101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per-batch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21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88352" y="1015013"/>
            <a:ext cx="11650980" cy="5592161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Mandheling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v.s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MNN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INT8</a:t>
            </a: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per-batch training time by </a:t>
            </a:r>
            <a:r>
              <a:rPr lang="en-US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zh-CN" altLang="en-US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4.13</a:t>
            </a:r>
            <a:r>
              <a:rPr lang="en-GB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1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Reduce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per-batch training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consumption</a:t>
            </a: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 by </a:t>
            </a:r>
            <a:r>
              <a:rPr lang="en-US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zh-CN" altLang="en-US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6.5</a:t>
            </a:r>
            <a:r>
              <a:rPr lang="en-GB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6031F7-9CF7-5940-B07F-034E19221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" y="3244465"/>
            <a:ext cx="10378440" cy="18605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780" y="1593272"/>
            <a:ext cx="10378440" cy="1860591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E120F24C-34D3-9B42-AB1E-BE7ECC01BA18}"/>
              </a:ext>
            </a:extLst>
          </p:cNvPr>
          <p:cNvSpPr/>
          <p:nvPr/>
        </p:nvSpPr>
        <p:spPr>
          <a:xfrm>
            <a:off x="1288971" y="1903887"/>
            <a:ext cx="458099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37A3A51-EA47-6745-B12A-CB47FE635A15}"/>
              </a:ext>
            </a:extLst>
          </p:cNvPr>
          <p:cNvSpPr/>
          <p:nvPr/>
        </p:nvSpPr>
        <p:spPr>
          <a:xfrm>
            <a:off x="6594420" y="1900632"/>
            <a:ext cx="451776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61CC35B-7254-7C42-BA24-4EB23DA3502B}"/>
              </a:ext>
            </a:extLst>
          </p:cNvPr>
          <p:cNvSpPr/>
          <p:nvPr/>
        </p:nvSpPr>
        <p:spPr>
          <a:xfrm>
            <a:off x="8354902" y="1900701"/>
            <a:ext cx="400303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A77C606-0AD6-DD44-B9CF-3FECDBC0CAD6}"/>
              </a:ext>
            </a:extLst>
          </p:cNvPr>
          <p:cNvSpPr/>
          <p:nvPr/>
        </p:nvSpPr>
        <p:spPr>
          <a:xfrm>
            <a:off x="10132410" y="1895446"/>
            <a:ext cx="446905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2DF76ACC-07A9-CF43-974E-73C5A51B5925}"/>
              </a:ext>
            </a:extLst>
          </p:cNvPr>
          <p:cNvSpPr/>
          <p:nvPr/>
        </p:nvSpPr>
        <p:spPr>
          <a:xfrm>
            <a:off x="3033098" y="1900633"/>
            <a:ext cx="485268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512AF365-DE60-F246-8AE0-582947247044}"/>
              </a:ext>
            </a:extLst>
          </p:cNvPr>
          <p:cNvSpPr/>
          <p:nvPr/>
        </p:nvSpPr>
        <p:spPr>
          <a:xfrm>
            <a:off x="4989725" y="2000504"/>
            <a:ext cx="385324" cy="188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C70917E-2347-B246-8B08-E66F64F61C9D}"/>
              </a:ext>
            </a:extLst>
          </p:cNvPr>
          <p:cNvSpPr/>
          <p:nvPr/>
        </p:nvSpPr>
        <p:spPr>
          <a:xfrm>
            <a:off x="8544383" y="2268122"/>
            <a:ext cx="385324" cy="188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A0CB5B8-12EF-864A-91AF-EF65CF47EE19}"/>
              </a:ext>
            </a:extLst>
          </p:cNvPr>
          <p:cNvSpPr/>
          <p:nvPr/>
        </p:nvSpPr>
        <p:spPr>
          <a:xfrm>
            <a:off x="1328326" y="3547042"/>
            <a:ext cx="369570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4D6005D-6438-B643-BAA4-B9303CF9224C}"/>
              </a:ext>
            </a:extLst>
          </p:cNvPr>
          <p:cNvSpPr/>
          <p:nvPr/>
        </p:nvSpPr>
        <p:spPr>
          <a:xfrm>
            <a:off x="3055930" y="3547042"/>
            <a:ext cx="411276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7A153B22-7C42-3F48-901D-90D67241CA34}"/>
              </a:ext>
            </a:extLst>
          </p:cNvPr>
          <p:cNvSpPr/>
          <p:nvPr/>
        </p:nvSpPr>
        <p:spPr>
          <a:xfrm>
            <a:off x="4807892" y="3552297"/>
            <a:ext cx="445841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20C1996-9408-EB4F-AC22-020AE32BD339}"/>
              </a:ext>
            </a:extLst>
          </p:cNvPr>
          <p:cNvSpPr/>
          <p:nvPr/>
        </p:nvSpPr>
        <p:spPr>
          <a:xfrm>
            <a:off x="4969327" y="3557522"/>
            <a:ext cx="385324" cy="188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EB040AD-5160-D749-BF9D-B9ACE64679B5}"/>
              </a:ext>
            </a:extLst>
          </p:cNvPr>
          <p:cNvSpPr/>
          <p:nvPr/>
        </p:nvSpPr>
        <p:spPr>
          <a:xfrm>
            <a:off x="6594420" y="3551825"/>
            <a:ext cx="427043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7FC960E-CECC-8246-9920-95D5CF036B55}"/>
              </a:ext>
            </a:extLst>
          </p:cNvPr>
          <p:cNvSpPr/>
          <p:nvPr/>
        </p:nvSpPr>
        <p:spPr>
          <a:xfrm>
            <a:off x="8363730" y="3551825"/>
            <a:ext cx="391475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B33EF27-0B23-374E-8AB7-4E0AC0F55F4D}"/>
              </a:ext>
            </a:extLst>
          </p:cNvPr>
          <p:cNvSpPr/>
          <p:nvPr/>
        </p:nvSpPr>
        <p:spPr>
          <a:xfrm>
            <a:off x="8325630" y="3554859"/>
            <a:ext cx="488540" cy="184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EC0BBE8B-6027-1448-801B-0AEB562F2B14}"/>
              </a:ext>
            </a:extLst>
          </p:cNvPr>
          <p:cNvSpPr/>
          <p:nvPr/>
        </p:nvSpPr>
        <p:spPr>
          <a:xfrm>
            <a:off x="10095892" y="3546570"/>
            <a:ext cx="473898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0AE69F5-8BF0-0542-9F5E-D2311FC84BC1}"/>
              </a:ext>
            </a:extLst>
          </p:cNvPr>
          <p:cNvSpPr/>
          <p:nvPr/>
        </p:nvSpPr>
        <p:spPr>
          <a:xfrm>
            <a:off x="4804393" y="1900632"/>
            <a:ext cx="427568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1990394-FA98-8645-9C70-141A3D2D5511}"/>
              </a:ext>
            </a:extLst>
          </p:cNvPr>
          <p:cNvSpPr/>
          <p:nvPr/>
        </p:nvSpPr>
        <p:spPr>
          <a:xfrm>
            <a:off x="1960597" y="1898312"/>
            <a:ext cx="191363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9D784E1-272D-B44A-9239-254A3FD40807}"/>
              </a:ext>
            </a:extLst>
          </p:cNvPr>
          <p:cNvSpPr/>
          <p:nvPr/>
        </p:nvSpPr>
        <p:spPr>
          <a:xfrm>
            <a:off x="3731892" y="1898312"/>
            <a:ext cx="191363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66C92C7-1040-3446-A335-1649E2786E50}"/>
              </a:ext>
            </a:extLst>
          </p:cNvPr>
          <p:cNvSpPr/>
          <p:nvPr/>
        </p:nvSpPr>
        <p:spPr>
          <a:xfrm>
            <a:off x="4982892" y="1906329"/>
            <a:ext cx="385324" cy="188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D34075A-6394-C04A-9514-96DC10098721}"/>
              </a:ext>
            </a:extLst>
          </p:cNvPr>
          <p:cNvSpPr/>
          <p:nvPr/>
        </p:nvSpPr>
        <p:spPr>
          <a:xfrm>
            <a:off x="5514706" y="1898940"/>
            <a:ext cx="191363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C3984F88-943C-0449-AEB0-6D1297FB3FCD}"/>
              </a:ext>
            </a:extLst>
          </p:cNvPr>
          <p:cNvSpPr/>
          <p:nvPr/>
        </p:nvSpPr>
        <p:spPr>
          <a:xfrm>
            <a:off x="9056478" y="1894362"/>
            <a:ext cx="191363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8A4C139-97D6-1D4A-A49F-103516319894}"/>
              </a:ext>
            </a:extLst>
          </p:cNvPr>
          <p:cNvSpPr/>
          <p:nvPr/>
        </p:nvSpPr>
        <p:spPr>
          <a:xfrm>
            <a:off x="6907775" y="1906329"/>
            <a:ext cx="385324" cy="188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F358C412-93DA-AD46-BD55-A4945EA04D82}"/>
              </a:ext>
            </a:extLst>
          </p:cNvPr>
          <p:cNvSpPr/>
          <p:nvPr/>
        </p:nvSpPr>
        <p:spPr>
          <a:xfrm>
            <a:off x="8860799" y="1903887"/>
            <a:ext cx="385324" cy="256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FD9AD803-C346-B14D-B262-81ED37A46493}"/>
              </a:ext>
            </a:extLst>
          </p:cNvPr>
          <p:cNvSpPr/>
          <p:nvPr/>
        </p:nvSpPr>
        <p:spPr>
          <a:xfrm>
            <a:off x="10269835" y="2188738"/>
            <a:ext cx="385324" cy="188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82A21A6-74A6-8946-B6FB-02C319328966}"/>
              </a:ext>
            </a:extLst>
          </p:cNvPr>
          <p:cNvSpPr/>
          <p:nvPr/>
        </p:nvSpPr>
        <p:spPr>
          <a:xfrm>
            <a:off x="10792584" y="1894362"/>
            <a:ext cx="191363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3EFF9B2D-A087-B040-9162-F70E44F51585}"/>
              </a:ext>
            </a:extLst>
          </p:cNvPr>
          <p:cNvSpPr/>
          <p:nvPr/>
        </p:nvSpPr>
        <p:spPr>
          <a:xfrm>
            <a:off x="10800911" y="3543354"/>
            <a:ext cx="191363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4D32C853-7010-944F-B2B9-36BCF3C79D9D}"/>
              </a:ext>
            </a:extLst>
          </p:cNvPr>
          <p:cNvSpPr/>
          <p:nvPr/>
        </p:nvSpPr>
        <p:spPr>
          <a:xfrm>
            <a:off x="10257658" y="3560807"/>
            <a:ext cx="385324" cy="2562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39C40759-F2AB-3C4B-B6B9-B4FD6B89D462}"/>
              </a:ext>
            </a:extLst>
          </p:cNvPr>
          <p:cNvSpPr/>
          <p:nvPr/>
        </p:nvSpPr>
        <p:spPr>
          <a:xfrm>
            <a:off x="9016005" y="3544346"/>
            <a:ext cx="191363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B6F075E-2FAC-DD4D-95E8-F692DCAD055B}"/>
              </a:ext>
            </a:extLst>
          </p:cNvPr>
          <p:cNvSpPr/>
          <p:nvPr/>
        </p:nvSpPr>
        <p:spPr>
          <a:xfrm>
            <a:off x="8989752" y="3826516"/>
            <a:ext cx="488540" cy="184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3C085A8-6556-8F41-B23A-BD4E27A320EC}"/>
              </a:ext>
            </a:extLst>
          </p:cNvPr>
          <p:cNvSpPr/>
          <p:nvPr/>
        </p:nvSpPr>
        <p:spPr>
          <a:xfrm>
            <a:off x="5494722" y="3546570"/>
            <a:ext cx="191363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FA2E7CE4-FD44-984A-AFDC-C87A3AC09DCA}"/>
              </a:ext>
            </a:extLst>
          </p:cNvPr>
          <p:cNvSpPr/>
          <p:nvPr/>
        </p:nvSpPr>
        <p:spPr>
          <a:xfrm>
            <a:off x="1949557" y="3549921"/>
            <a:ext cx="191363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FAD723E7-7529-2C43-957A-86D994741E9C}"/>
              </a:ext>
            </a:extLst>
          </p:cNvPr>
          <p:cNvSpPr/>
          <p:nvPr/>
        </p:nvSpPr>
        <p:spPr>
          <a:xfrm>
            <a:off x="3720104" y="3549921"/>
            <a:ext cx="191363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C1AB3DB-6517-674D-980A-7AF58EF2F5D3}"/>
              </a:ext>
            </a:extLst>
          </p:cNvPr>
          <p:cNvSpPr/>
          <p:nvPr/>
        </p:nvSpPr>
        <p:spPr>
          <a:xfrm>
            <a:off x="3227894" y="3562729"/>
            <a:ext cx="385324" cy="1883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984E85EE-7CB2-7547-9256-264BC172793A}"/>
              </a:ext>
            </a:extLst>
          </p:cNvPr>
          <p:cNvSpPr/>
          <p:nvPr/>
        </p:nvSpPr>
        <p:spPr>
          <a:xfrm>
            <a:off x="7280826" y="1895936"/>
            <a:ext cx="191363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1C6CDE17-36D1-8141-A91C-0CE4EDD2A0DD}"/>
              </a:ext>
            </a:extLst>
          </p:cNvPr>
          <p:cNvSpPr/>
          <p:nvPr/>
        </p:nvSpPr>
        <p:spPr>
          <a:xfrm>
            <a:off x="7248275" y="3547933"/>
            <a:ext cx="191363" cy="136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7849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5">
            <a:extLst>
              <a:ext uri="{FF2B5EF4-FFF2-40B4-BE49-F238E27FC236}">
                <a16:creationId xmlns:a16="http://schemas.microsoft.com/office/drawing/2014/main" id="{1A515942-3914-EB4D-B597-D01AF58F67B4}"/>
              </a:ext>
            </a:extLst>
          </p:cNvPr>
          <p:cNvSpPr txBox="1">
            <a:spLocks/>
          </p:cNvSpPr>
          <p:nvPr/>
        </p:nvSpPr>
        <p:spPr>
          <a:xfrm>
            <a:off x="541020" y="1171832"/>
            <a:ext cx="11650980" cy="5078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device takes 3.55× less time</a:t>
            </a: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Cross-device federated learning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achieves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5.26× and 10.75× speedup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end-to-end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22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464" y="2750787"/>
            <a:ext cx="2464335" cy="1939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836" y="2750786"/>
            <a:ext cx="2433307" cy="190915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515" y="2693169"/>
            <a:ext cx="2533298" cy="196867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83" y="2693169"/>
            <a:ext cx="2652712" cy="205432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311E537-C85F-684A-BA8C-64ECD446E0D3}"/>
              </a:ext>
            </a:extLst>
          </p:cNvPr>
          <p:cNvSpPr txBox="1"/>
          <p:nvPr/>
        </p:nvSpPr>
        <p:spPr>
          <a:xfrm>
            <a:off x="1433108" y="4965872"/>
            <a:ext cx="1652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VGG11-CIFAR10-Local</a:t>
            </a:r>
            <a:endParaRPr lang="en" altLang="zh-C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D312F4D-005E-AD44-969E-618EBACAEF96}"/>
              </a:ext>
            </a:extLst>
          </p:cNvPr>
          <p:cNvSpPr txBox="1"/>
          <p:nvPr/>
        </p:nvSpPr>
        <p:spPr>
          <a:xfrm>
            <a:off x="3989162" y="4963724"/>
            <a:ext cx="18105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ResNet18</a:t>
            </a:r>
            <a:r>
              <a:rPr lang="en" altLang="zh-CN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-CIFAR10-Local</a:t>
            </a:r>
            <a:endParaRPr lang="en" altLang="zh-CN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14BA09D-4E37-C841-842A-661D25DF9C08}"/>
              </a:ext>
            </a:extLst>
          </p:cNvPr>
          <p:cNvSpPr txBox="1"/>
          <p:nvPr/>
        </p:nvSpPr>
        <p:spPr>
          <a:xfrm>
            <a:off x="6573119" y="4963723"/>
            <a:ext cx="2013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LENET-FEMNIST-Federated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F33EE80-770A-F04C-B1BD-1143206080E1}"/>
              </a:ext>
            </a:extLst>
          </p:cNvPr>
          <p:cNvSpPr txBox="1"/>
          <p:nvPr/>
        </p:nvSpPr>
        <p:spPr>
          <a:xfrm>
            <a:off x="9215200" y="4963722"/>
            <a:ext cx="20135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200" b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VGG16-CIFAR100-Federated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5">
            <a:extLst>
              <a:ext uri="{FF2B5EF4-FFF2-40B4-BE49-F238E27FC236}">
                <a16:creationId xmlns:a16="http://schemas.microsoft.com/office/drawing/2014/main" id="{71ABE3A5-C7D9-1D4D-998A-1AD4F3D2A3EC}"/>
              </a:ext>
            </a:extLst>
          </p:cNvPr>
          <p:cNvSpPr txBox="1">
            <a:spLocks/>
          </p:cNvSpPr>
          <p:nvPr/>
        </p:nvSpPr>
        <p:spPr>
          <a:xfrm>
            <a:off x="416814" y="1053416"/>
            <a:ext cx="11650980" cy="507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lang="en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educe the energy consumption of a single client by 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5.16-</a:t>
            </a:r>
            <a:r>
              <a:rPr lang="en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13.1×</a:t>
            </a:r>
            <a:endParaRPr lang="en-US" altLang="zh-CN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GB" altLang="zh-CN" sz="24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nly</a:t>
            </a:r>
            <a:r>
              <a:rPr lang="en-GB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1.9%-2.7% loss compared to the accuracy of the FP32 precision setting</a:t>
            </a:r>
            <a:endParaRPr lang="en-US" altLang="zh-CN" sz="240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end-to-end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performance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23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576" y="2083285"/>
            <a:ext cx="7391072" cy="415876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0A3474D-8BD7-3F43-B339-85B4CF94400E}"/>
              </a:ext>
            </a:extLst>
          </p:cNvPr>
          <p:cNvSpPr/>
          <p:nvPr/>
        </p:nvSpPr>
        <p:spPr>
          <a:xfrm>
            <a:off x="8144256" y="2465547"/>
            <a:ext cx="1249680" cy="3709701"/>
          </a:xfrm>
          <a:prstGeom prst="rect">
            <a:avLst/>
          </a:prstGeom>
          <a:noFill/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15793C4-FEAF-1844-9CF1-56A0A67D3802}"/>
              </a:ext>
            </a:extLst>
          </p:cNvPr>
          <p:cNvSpPr/>
          <p:nvPr/>
        </p:nvSpPr>
        <p:spPr>
          <a:xfrm>
            <a:off x="5625110" y="2203419"/>
            <a:ext cx="818362" cy="3971829"/>
          </a:xfrm>
          <a:prstGeom prst="rect">
            <a:avLst/>
          </a:prstGeom>
          <a:noFill/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5">
            <a:extLst>
              <a:ext uri="{FF2B5EF4-FFF2-40B4-BE49-F238E27FC236}">
                <a16:creationId xmlns:a16="http://schemas.microsoft.com/office/drawing/2014/main" id="{1E1133EC-E2B3-CC41-9F26-859B6570C6F9}"/>
              </a:ext>
            </a:extLst>
          </p:cNvPr>
          <p:cNvSpPr txBox="1">
            <a:spLocks/>
          </p:cNvSpPr>
          <p:nvPr/>
        </p:nvSpPr>
        <p:spPr>
          <a:xfrm>
            <a:off x="349567" y="1788160"/>
            <a:ext cx="5825490" cy="3389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The training speeds of three mixed-precision algorithms are all faster than that of MNN-FP32 (3.08×, 2.34×, and 7.1× speedup)</a:t>
            </a: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Mandheling’s energy consumption improvement is more significant, i.e., 3.64× and 6.85× average reduction for VGG11 and VGG16, respectively.</a:t>
            </a: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0" y="69850"/>
            <a:ext cx="11740515" cy="8001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Evaluation: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it to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</a:t>
            </a:r>
            <a:r>
              <a:rPr kumimoji="1"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arious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kumimoji="1"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raining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kumimoji="1"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lgorithms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24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975" y="3659823"/>
            <a:ext cx="4755881" cy="175340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057" y="1319407"/>
            <a:ext cx="4833718" cy="201632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B63B065-EB82-664E-B6B1-9E009CC43596}"/>
              </a:ext>
            </a:extLst>
          </p:cNvPr>
          <p:cNvSpPr txBox="1"/>
          <p:nvPr/>
        </p:nvSpPr>
        <p:spPr>
          <a:xfrm>
            <a:off x="6406498" y="5586952"/>
            <a:ext cx="4755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Mandheling’s performance using different mixed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precision training algorithms. </a:t>
            </a:r>
            <a:endParaRPr lang="en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70510" y="1016722"/>
            <a:ext cx="11650980" cy="5078552"/>
          </a:xfrm>
        </p:spPr>
        <p:txBody>
          <a:bodyPr>
            <a:normAutofit/>
          </a:bodyPr>
          <a:lstStyle/>
          <a:p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0509" y="1225888"/>
            <a:ext cx="11650979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GB" altLang="zh-CN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first on</a:t>
            </a:r>
            <a:r>
              <a:rPr lang="en-US" altLang="zh-CN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-device</a:t>
            </a:r>
            <a:r>
              <a:rPr lang="zh-CN" altLang="en-US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CN" altLang="en-US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system that</a:t>
            </a:r>
            <a:r>
              <a:rPr lang="zh-CN" altLang="en-US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28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enables </a:t>
            </a:r>
            <a:r>
              <a:rPr lang="en-GB" altLang="zh-CN" sz="2800" dirty="0">
                <a:solidFill>
                  <a:srgbClr val="82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mixed-precision training with on-chip DSP offloading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DSP-friendly</a:t>
            </a:r>
            <a:r>
              <a:rPr lang="zh-CN" altLang="en-US" sz="2800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operators</a:t>
            </a:r>
            <a:endParaRPr lang="en-GB" altLang="zh-CN" sz="2800" dirty="0">
              <a:solidFill>
                <a:srgbClr val="82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 descr="QR 代码&#10;&#10;描述已自动生成">
            <a:extLst>
              <a:ext uri="{FF2B5EF4-FFF2-40B4-BE49-F238E27FC236}">
                <a16:creationId xmlns:a16="http://schemas.microsoft.com/office/drawing/2014/main" id="{B1D43FC7-9AAE-184A-ADE3-E449E66B15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975" y="4613686"/>
            <a:ext cx="1384995" cy="13849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2BE53DD-42EC-3D4F-A4BA-0E0B1ADA3395}"/>
              </a:ext>
            </a:extLst>
          </p:cNvPr>
          <p:cNvSpPr txBox="1"/>
          <p:nvPr/>
        </p:nvSpPr>
        <p:spPr>
          <a:xfrm>
            <a:off x="304800" y="4313590"/>
            <a:ext cx="952063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</a:t>
            </a: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</a:t>
            </a:r>
            <a:r>
              <a:rPr lang="zh-CN" altLang="en-US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28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en-GB" altLang="zh-CN" sz="2800" b="1" dirty="0" err="1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</a:t>
            </a:r>
            <a:r>
              <a:rPr lang="en-GB" altLang="zh-CN" sz="28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GB" altLang="zh-CN" sz="2800" b="1" dirty="0" err="1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UbiquitousLearning</a:t>
            </a:r>
            <a:r>
              <a:rPr lang="en-GB" altLang="zh-CN" sz="28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/Mandheling-DSP-Training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50" y="5245017"/>
            <a:ext cx="580218" cy="58021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98608" y="4619452"/>
            <a:ext cx="106352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Candara" panose="020E0502030303020204" pitchFamily="34" charset="0"/>
                <a:cs typeface="Arial" panose="020B0604020202020204" pitchFamily="34" charset="0"/>
              </a:rPr>
              <a:t>Code: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0070C0"/>
                </a:solidFill>
                <a:latin typeface="Arial" panose="020B0604020202020204" pitchFamily="34" charset="0"/>
                <a:ea typeface="Candara" panose="020E0502030303020204" pitchFamily="34" charset="0"/>
                <a:cs typeface="Arial" panose="020B0604020202020204" pitchFamily="34" charset="0"/>
              </a:rPr>
              <a:t>https://</a:t>
            </a:r>
            <a:r>
              <a:rPr lang="en-US" altLang="zh-CN" sz="2400" b="1" dirty="0" err="1">
                <a:solidFill>
                  <a:srgbClr val="0070C0"/>
                </a:solidFill>
                <a:latin typeface="Arial" panose="020B0604020202020204" pitchFamily="34" charset="0"/>
                <a:ea typeface="Candara" panose="020E0502030303020204" pitchFamily="34" charset="0"/>
                <a:cs typeface="Arial" panose="020B0604020202020204" pitchFamily="34" charset="0"/>
              </a:rPr>
              <a:t>github.com</a:t>
            </a:r>
            <a:r>
              <a:rPr lang="en-US" altLang="zh-CN" sz="2400" b="1" dirty="0">
                <a:solidFill>
                  <a:srgbClr val="0070C0"/>
                </a:solidFill>
                <a:latin typeface="Arial" panose="020B0604020202020204" pitchFamily="34" charset="0"/>
                <a:ea typeface="Candara" panose="020E0502030303020204" pitchFamily="34" charset="0"/>
                <a:cs typeface="Arial" panose="020B0604020202020204" pitchFamily="34" charset="0"/>
              </a:rPr>
              <a:t>/</a:t>
            </a:r>
            <a:r>
              <a:rPr lang="en-US" altLang="zh-CN" sz="2400" b="1" dirty="0" err="1">
                <a:solidFill>
                  <a:srgbClr val="0070C0"/>
                </a:solidFill>
                <a:latin typeface="Arial" panose="020B0604020202020204" pitchFamily="34" charset="0"/>
                <a:ea typeface="Candara" panose="020E0502030303020204" pitchFamily="34" charset="0"/>
                <a:cs typeface="Arial" panose="020B0604020202020204" pitchFamily="34" charset="0"/>
              </a:rPr>
              <a:t>UbiquitousLearning</a:t>
            </a:r>
            <a:r>
              <a:rPr lang="en-US" altLang="zh-CN" sz="2400" b="1" dirty="0">
                <a:solidFill>
                  <a:srgbClr val="0070C0"/>
                </a:solidFill>
                <a:latin typeface="Arial" panose="020B0604020202020204" pitchFamily="34" charset="0"/>
                <a:ea typeface="Candara" panose="020E0502030303020204" pitchFamily="34" charset="0"/>
                <a:cs typeface="Arial" panose="020B0604020202020204" pitchFamily="34" charset="0"/>
              </a:rPr>
              <a:t>/Mandheling-DSP-Training</a:t>
            </a:r>
            <a:endParaRPr lang="zh-CN" altLang="en-US" sz="24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50998" y="5313488"/>
            <a:ext cx="3541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ea typeface="Candara" panose="020E0502030303020204" pitchFamily="34" charset="0"/>
                <a:cs typeface="Arial" panose="020B0604020202020204" pitchFamily="34" charset="0"/>
                <a:hlinkClick r:id="rId4"/>
              </a:rPr>
              <a:t>xudaliang@pku.edu.cn</a:t>
            </a:r>
            <a:endParaRPr lang="en-US" altLang="zh-CN" sz="2400" b="1" dirty="0">
              <a:latin typeface="Arial" panose="020B0604020202020204" pitchFamily="34" charset="0"/>
              <a:ea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98608" y="5938803"/>
            <a:ext cx="9832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Candara" panose="020E0502030303020204" pitchFamily="34" charset="0"/>
                <a:cs typeface="Arial" panose="020B0604020202020204" pitchFamily="34" charset="0"/>
              </a:rPr>
              <a:t>More about our affordable AI systems:</a:t>
            </a: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Candara" panose="020E0502030303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Arial" panose="020B0604020202020204" pitchFamily="34" charset="0"/>
                <a:ea typeface="Candara" panose="020E0502030303020204" pitchFamily="34" charset="0"/>
                <a:cs typeface="Arial" panose="020B0604020202020204" pitchFamily="34" charset="0"/>
                <a:hlinkClick r:id="rId5"/>
              </a:rPr>
              <a:t>http://www.liuxuanzhe.com</a:t>
            </a:r>
            <a:endParaRPr lang="en-US" altLang="zh-CN" sz="2400" b="1" dirty="0">
              <a:solidFill>
                <a:srgbClr val="C00000"/>
              </a:solidFill>
              <a:latin typeface="Arial" panose="020B0604020202020204" pitchFamily="34" charset="0"/>
              <a:ea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325353" y="2730466"/>
            <a:ext cx="3164648" cy="15696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kumimoji="1" lang="en-US" altLang="zh-CN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DSP</a:t>
            </a:r>
            <a:r>
              <a:rPr kumimoji="1" lang="zh-CN" alt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-US" altLang="zh-CN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offloading</a:t>
            </a:r>
            <a:endParaRPr lang="zh-CN" altLang="en-US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110B2CA-23DA-074F-9301-89E72FD7DF30}"/>
              </a:ext>
            </a:extLst>
          </p:cNvPr>
          <p:cNvSpPr/>
          <p:nvPr/>
        </p:nvSpPr>
        <p:spPr>
          <a:xfrm>
            <a:off x="4427113" y="911657"/>
            <a:ext cx="3337773" cy="15696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kumimoji="1" lang="en-US" altLang="zh-CN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On-device</a:t>
            </a:r>
            <a:r>
              <a:rPr kumimoji="1" lang="zh-CN" altLang="en-US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-US" altLang="zh-CN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kumimoji="1" lang="en-US" altLang="zh-CN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endParaRPr lang="zh-CN" altLang="en-US" sz="48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1723DA-5D64-BE42-86E6-3482E026699B}"/>
              </a:ext>
            </a:extLst>
          </p:cNvPr>
          <p:cNvSpPr/>
          <p:nvPr/>
        </p:nvSpPr>
        <p:spPr>
          <a:xfrm>
            <a:off x="711671" y="2908369"/>
            <a:ext cx="3355276" cy="156966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Mixed-</a:t>
            </a:r>
          </a:p>
          <a:p>
            <a:pPr algn="ctr"/>
            <a:r>
              <a:rPr lang="en-US" altLang="zh-CN" sz="48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</a:p>
        </p:txBody>
      </p:sp>
      <p:pic>
        <p:nvPicPr>
          <p:cNvPr id="14" name="图片 13" descr="QR 代码&#10;&#10;描述已自动生成">
            <a:extLst>
              <a:ext uri="{FF2B5EF4-FFF2-40B4-BE49-F238E27FC236}">
                <a16:creationId xmlns:a16="http://schemas.microsoft.com/office/drawing/2014/main" id="{4F09BC28-3CD6-7B4D-92E3-85077CC1CC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613" y="5362938"/>
            <a:ext cx="1090477" cy="1090477"/>
          </a:xfrm>
          <a:prstGeom prst="rect">
            <a:avLst/>
          </a:prstGeom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CB6A44C9-1906-DF45-B140-1E1023E05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608" y="38700"/>
            <a:ext cx="11831783" cy="800101"/>
          </a:xfrm>
        </p:spPr>
        <p:txBody>
          <a:bodyPr>
            <a:noAutofit/>
          </a:bodyPr>
          <a:lstStyle/>
          <a:p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Mandheling: Mixed-Precision On-Device DNN</a:t>
            </a:r>
            <a:r>
              <a:rPr kumimoji="1" lang="zh-CN" alt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Training with DSP Offloading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45FD84D-FD41-BF4B-A9EF-509CA2726AA5}"/>
              </a:ext>
            </a:extLst>
          </p:cNvPr>
          <p:cNvSpPr txBox="1"/>
          <p:nvPr/>
        </p:nvSpPr>
        <p:spPr>
          <a:xfrm>
            <a:off x="5931864" y="5322206"/>
            <a:ext cx="43842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https://daliangxu.github.io/</a:t>
            </a:r>
          </a:p>
        </p:txBody>
      </p:sp>
      <p:pic>
        <p:nvPicPr>
          <p:cNvPr id="1032" name="Picture 8" descr="Website Logo PNG Images, Free Transparent Website Logo Download - KindPNG">
            <a:extLst>
              <a:ext uri="{FF2B5EF4-FFF2-40B4-BE49-F238E27FC236}">
                <a16:creationId xmlns:a16="http://schemas.microsoft.com/office/drawing/2014/main" id="{50BD4923-6FAA-E44E-823B-D1E2DD474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388" y="5247706"/>
            <a:ext cx="1090476" cy="61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Emerging on-device learning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3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Curriculum and GDPR: everything you need to know - rockaquajays.bi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75" y="1322697"/>
            <a:ext cx="3278279" cy="163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5"/>
          <p:cNvGrpSpPr/>
          <p:nvPr/>
        </p:nvGrpSpPr>
        <p:grpSpPr>
          <a:xfrm>
            <a:off x="273861" y="5254923"/>
            <a:ext cx="3809343" cy="958344"/>
            <a:chOff x="3486499" y="4326340"/>
            <a:chExt cx="5714218" cy="1399790"/>
          </a:xfrm>
        </p:grpSpPr>
        <p:pic>
          <p:nvPicPr>
            <p:cNvPr id="11" name="Picture 18" descr="Graphical user interface, application&#10;&#10;Description automatically generated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6499" y="4558588"/>
              <a:ext cx="1499594" cy="1085227"/>
            </a:xfrm>
            <a:prstGeom prst="rect">
              <a:avLst/>
            </a:prstGeom>
          </p:spPr>
        </p:pic>
        <p:pic>
          <p:nvPicPr>
            <p:cNvPr id="12" name="Picture 20" descr="Graphical user interface, application&#10;&#10;Description automatically generated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01123" y="4326340"/>
              <a:ext cx="1499594" cy="1085227"/>
            </a:xfrm>
            <a:prstGeom prst="rect">
              <a:avLst/>
            </a:prstGeom>
          </p:spPr>
        </p:pic>
        <p:pic>
          <p:nvPicPr>
            <p:cNvPr id="13" name="Picture 21" descr="Graphical user interface, application&#10;&#10;Description automatically generated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3853" y="4640903"/>
              <a:ext cx="1499594" cy="1085227"/>
            </a:xfrm>
            <a:prstGeom prst="rect">
              <a:avLst/>
            </a:prstGeom>
          </p:spPr>
        </p:pic>
      </p:grpSp>
      <p:pic>
        <p:nvPicPr>
          <p:cNvPr id="14" name="Graphic 26" descr="Database outlin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6546" y="5069513"/>
            <a:ext cx="464740" cy="444757"/>
          </a:xfrm>
          <a:prstGeom prst="rect">
            <a:avLst/>
          </a:prstGeom>
        </p:spPr>
      </p:pic>
      <p:pic>
        <p:nvPicPr>
          <p:cNvPr id="15" name="Graphic 27" descr="Database outlin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0174" y="5151569"/>
            <a:ext cx="464739" cy="444757"/>
          </a:xfrm>
          <a:prstGeom prst="rect">
            <a:avLst/>
          </a:prstGeom>
        </p:spPr>
      </p:pic>
      <p:pic>
        <p:nvPicPr>
          <p:cNvPr id="16" name="Graphic 28" descr="Database outlin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87886" y="4886558"/>
            <a:ext cx="464740" cy="444758"/>
          </a:xfrm>
          <a:prstGeom prst="rect">
            <a:avLst/>
          </a:prstGeom>
        </p:spPr>
      </p:pic>
      <p:grpSp>
        <p:nvGrpSpPr>
          <p:cNvPr id="17" name="Group 12"/>
          <p:cNvGrpSpPr/>
          <p:nvPr/>
        </p:nvGrpSpPr>
        <p:grpSpPr>
          <a:xfrm>
            <a:off x="883290" y="2790018"/>
            <a:ext cx="2687411" cy="2763054"/>
            <a:chOff x="4622085" y="1860798"/>
            <a:chExt cx="2983917" cy="2976518"/>
          </a:xfrm>
        </p:grpSpPr>
        <p:pic>
          <p:nvPicPr>
            <p:cNvPr id="18" name="Graphic 23" descr="Cloud outline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27087" y="1860798"/>
              <a:ext cx="2678915" cy="2563726"/>
            </a:xfrm>
            <a:prstGeom prst="rect">
              <a:avLst/>
            </a:prstGeom>
          </p:spPr>
        </p:pic>
        <p:grpSp>
          <p:nvGrpSpPr>
            <p:cNvPr id="19" name="Group 7"/>
            <p:cNvGrpSpPr/>
            <p:nvPr/>
          </p:nvGrpSpPr>
          <p:grpSpPr>
            <a:xfrm>
              <a:off x="4622085" y="3786758"/>
              <a:ext cx="2719866" cy="1050558"/>
              <a:chOff x="4622085" y="3786758"/>
              <a:chExt cx="2719866" cy="1050558"/>
            </a:xfrm>
          </p:grpSpPr>
          <p:cxnSp>
            <p:nvCxnSpPr>
              <p:cNvPr id="21" name="Straight Arrow Connector 55"/>
              <p:cNvCxnSpPr/>
              <p:nvPr/>
            </p:nvCxnSpPr>
            <p:spPr>
              <a:xfrm flipV="1">
                <a:off x="4622085" y="3815935"/>
                <a:ext cx="763698" cy="776228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56"/>
              <p:cNvCxnSpPr>
                <a:cxnSpLocks/>
              </p:cNvCxnSpPr>
              <p:nvPr/>
            </p:nvCxnSpPr>
            <p:spPr>
              <a:xfrm flipH="1" flipV="1">
                <a:off x="6780223" y="3786758"/>
                <a:ext cx="561728" cy="904105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59"/>
              <p:cNvCxnSpPr>
                <a:cxnSpLocks/>
              </p:cNvCxnSpPr>
              <p:nvPr/>
            </p:nvCxnSpPr>
            <p:spPr>
              <a:xfrm flipV="1">
                <a:off x="6079202" y="3815365"/>
                <a:ext cx="284829" cy="102195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TextBox 90"/>
            <p:cNvSpPr txBox="1"/>
            <p:nvPr/>
          </p:nvSpPr>
          <p:spPr>
            <a:xfrm>
              <a:off x="6144814" y="3365298"/>
              <a:ext cx="959703" cy="3978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Server</a:t>
              </a:r>
            </a:p>
          </p:txBody>
        </p:sp>
      </p:grpSp>
      <p:grpSp>
        <p:nvGrpSpPr>
          <p:cNvPr id="24" name="Group 205"/>
          <p:cNvGrpSpPr>
            <a:grpSpLocks noChangeAspect="1"/>
          </p:cNvGrpSpPr>
          <p:nvPr/>
        </p:nvGrpSpPr>
        <p:grpSpPr>
          <a:xfrm>
            <a:off x="2562983" y="3788006"/>
            <a:ext cx="529264" cy="329223"/>
            <a:chOff x="562755" y="531422"/>
            <a:chExt cx="1506423" cy="968190"/>
          </a:xfrm>
          <a:solidFill>
            <a:schemeClr val="accent2"/>
          </a:solidFill>
        </p:grpSpPr>
        <p:sp>
          <p:nvSpPr>
            <p:cNvPr id="25" name="Oval 206"/>
            <p:cNvSpPr/>
            <p:nvPr/>
          </p:nvSpPr>
          <p:spPr>
            <a:xfrm>
              <a:off x="562755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Oval 207"/>
            <p:cNvSpPr/>
            <p:nvPr/>
          </p:nvSpPr>
          <p:spPr>
            <a:xfrm>
              <a:off x="1204830" y="88104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Oval 208"/>
            <p:cNvSpPr/>
            <p:nvPr/>
          </p:nvSpPr>
          <p:spPr>
            <a:xfrm>
              <a:off x="568354" y="1200414"/>
              <a:ext cx="255495" cy="255494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Oval 209"/>
            <p:cNvSpPr/>
            <p:nvPr/>
          </p:nvSpPr>
          <p:spPr>
            <a:xfrm>
              <a:off x="1210438" y="531422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Oval 210"/>
            <p:cNvSpPr/>
            <p:nvPr/>
          </p:nvSpPr>
          <p:spPr>
            <a:xfrm>
              <a:off x="1203705" y="1244117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Oval 211"/>
            <p:cNvSpPr/>
            <p:nvPr/>
          </p:nvSpPr>
          <p:spPr>
            <a:xfrm>
              <a:off x="1813683" y="118528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Oval 212"/>
            <p:cNvSpPr/>
            <p:nvPr/>
          </p:nvSpPr>
          <p:spPr>
            <a:xfrm>
              <a:off x="1813683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2" name="Straight Connector 213"/>
            <p:cNvCxnSpPr>
              <a:stCxn id="25" idx="6"/>
              <a:endCxn id="28" idx="2"/>
            </p:cNvCxnSpPr>
            <p:nvPr/>
          </p:nvCxnSpPr>
          <p:spPr>
            <a:xfrm flipV="1">
              <a:off x="818250" y="659170"/>
              <a:ext cx="392188" cy="127746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214"/>
            <p:cNvCxnSpPr>
              <a:stCxn id="25" idx="6"/>
              <a:endCxn id="26" idx="2"/>
            </p:cNvCxnSpPr>
            <p:nvPr/>
          </p:nvCxnSpPr>
          <p:spPr>
            <a:xfrm>
              <a:off x="818250" y="786917"/>
              <a:ext cx="386581" cy="22187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215"/>
            <p:cNvCxnSpPr>
              <a:stCxn id="26" idx="2"/>
              <a:endCxn id="27" idx="6"/>
            </p:cNvCxnSpPr>
            <p:nvPr/>
          </p:nvCxnSpPr>
          <p:spPr>
            <a:xfrm flipH="1">
              <a:off x="823848" y="1008795"/>
              <a:ext cx="380982" cy="31936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216"/>
            <p:cNvCxnSpPr>
              <a:stCxn id="29" idx="2"/>
              <a:endCxn id="27" idx="6"/>
            </p:cNvCxnSpPr>
            <p:nvPr/>
          </p:nvCxnSpPr>
          <p:spPr>
            <a:xfrm flipH="1" flipV="1">
              <a:off x="823846" y="1328160"/>
              <a:ext cx="379858" cy="4370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217"/>
            <p:cNvCxnSpPr>
              <a:stCxn id="31" idx="2"/>
              <a:endCxn id="28" idx="6"/>
            </p:cNvCxnSpPr>
            <p:nvPr/>
          </p:nvCxnSpPr>
          <p:spPr>
            <a:xfrm flipH="1" flipV="1">
              <a:off x="1465933" y="659168"/>
              <a:ext cx="347751" cy="127746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218"/>
            <p:cNvCxnSpPr>
              <a:stCxn id="29" idx="2"/>
              <a:endCxn id="25" idx="6"/>
            </p:cNvCxnSpPr>
            <p:nvPr/>
          </p:nvCxnSpPr>
          <p:spPr>
            <a:xfrm flipH="1" flipV="1">
              <a:off x="818250" y="786917"/>
              <a:ext cx="385457" cy="584949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219"/>
            <p:cNvCxnSpPr>
              <a:stCxn id="28" idx="2"/>
              <a:endCxn id="27" idx="6"/>
            </p:cNvCxnSpPr>
            <p:nvPr/>
          </p:nvCxnSpPr>
          <p:spPr>
            <a:xfrm flipH="1">
              <a:off x="823848" y="659170"/>
              <a:ext cx="386590" cy="668992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220"/>
            <p:cNvCxnSpPr>
              <a:stCxn id="30" idx="2"/>
              <a:endCxn id="28" idx="6"/>
            </p:cNvCxnSpPr>
            <p:nvPr/>
          </p:nvCxnSpPr>
          <p:spPr>
            <a:xfrm flipH="1" flipV="1">
              <a:off x="1465933" y="659168"/>
              <a:ext cx="347751" cy="65386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221"/>
            <p:cNvCxnSpPr>
              <a:stCxn id="31" idx="2"/>
              <a:endCxn id="26" idx="6"/>
            </p:cNvCxnSpPr>
            <p:nvPr/>
          </p:nvCxnSpPr>
          <p:spPr>
            <a:xfrm flipH="1">
              <a:off x="1460325" y="786917"/>
              <a:ext cx="353358" cy="221878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222"/>
            <p:cNvCxnSpPr>
              <a:stCxn id="30" idx="2"/>
              <a:endCxn id="26" idx="6"/>
            </p:cNvCxnSpPr>
            <p:nvPr/>
          </p:nvCxnSpPr>
          <p:spPr>
            <a:xfrm flipH="1" flipV="1">
              <a:off x="1460325" y="1008795"/>
              <a:ext cx="353358" cy="304237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223"/>
            <p:cNvCxnSpPr>
              <a:stCxn id="31" idx="2"/>
              <a:endCxn id="29" idx="6"/>
            </p:cNvCxnSpPr>
            <p:nvPr/>
          </p:nvCxnSpPr>
          <p:spPr>
            <a:xfrm flipH="1">
              <a:off x="1459199" y="786917"/>
              <a:ext cx="354484" cy="584949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224"/>
            <p:cNvCxnSpPr>
              <a:stCxn id="30" idx="2"/>
              <a:endCxn id="29" idx="6"/>
            </p:cNvCxnSpPr>
            <p:nvPr/>
          </p:nvCxnSpPr>
          <p:spPr>
            <a:xfrm flipH="1">
              <a:off x="1459199" y="1313032"/>
              <a:ext cx="354484" cy="58834"/>
            </a:xfrm>
            <a:prstGeom prst="line">
              <a:avLst/>
            </a:prstGeom>
            <a:grpFill/>
            <a:ln w="12700">
              <a:solidFill>
                <a:schemeClr val="accent2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4" name="Straight Arrow Connector 6"/>
          <p:cNvCxnSpPr/>
          <p:nvPr/>
        </p:nvCxnSpPr>
        <p:spPr>
          <a:xfrm>
            <a:off x="2233020" y="3952618"/>
            <a:ext cx="32692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26" descr="Database outlin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78762" y="4291636"/>
            <a:ext cx="457200" cy="457200"/>
          </a:xfrm>
          <a:prstGeom prst="rect">
            <a:avLst/>
          </a:prstGeom>
        </p:spPr>
      </p:pic>
      <p:grpSp>
        <p:nvGrpSpPr>
          <p:cNvPr id="47" name="Group 76"/>
          <p:cNvGrpSpPr>
            <a:grpSpLocks noChangeAspect="1"/>
          </p:cNvGrpSpPr>
          <p:nvPr/>
        </p:nvGrpSpPr>
        <p:grpSpPr>
          <a:xfrm>
            <a:off x="6069214" y="4416722"/>
            <a:ext cx="497340" cy="323265"/>
            <a:chOff x="562755" y="531419"/>
            <a:chExt cx="1506423" cy="968182"/>
          </a:xfrm>
          <a:solidFill>
            <a:srgbClr val="FF0000"/>
          </a:solidFill>
        </p:grpSpPr>
        <p:sp>
          <p:nvSpPr>
            <p:cNvPr id="49" name="Oval 77"/>
            <p:cNvSpPr/>
            <p:nvPr/>
          </p:nvSpPr>
          <p:spPr>
            <a:xfrm>
              <a:off x="562755" y="659165"/>
              <a:ext cx="255496" cy="255492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Oval 78"/>
            <p:cNvSpPr/>
            <p:nvPr/>
          </p:nvSpPr>
          <p:spPr>
            <a:xfrm>
              <a:off x="1204831" y="881042"/>
              <a:ext cx="255496" cy="255492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Oval 79"/>
            <p:cNvSpPr/>
            <p:nvPr/>
          </p:nvSpPr>
          <p:spPr>
            <a:xfrm>
              <a:off x="568353" y="1200405"/>
              <a:ext cx="255496" cy="255492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Oval 80"/>
            <p:cNvSpPr/>
            <p:nvPr/>
          </p:nvSpPr>
          <p:spPr>
            <a:xfrm>
              <a:off x="1210438" y="531419"/>
              <a:ext cx="255496" cy="255492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Oval 81"/>
            <p:cNvSpPr/>
            <p:nvPr/>
          </p:nvSpPr>
          <p:spPr>
            <a:xfrm>
              <a:off x="1203704" y="1244109"/>
              <a:ext cx="255496" cy="255492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Oval 82"/>
            <p:cNvSpPr/>
            <p:nvPr/>
          </p:nvSpPr>
          <p:spPr>
            <a:xfrm>
              <a:off x="1813682" y="1185278"/>
              <a:ext cx="255496" cy="255492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Oval 83"/>
            <p:cNvSpPr/>
            <p:nvPr/>
          </p:nvSpPr>
          <p:spPr>
            <a:xfrm>
              <a:off x="1813682" y="659165"/>
              <a:ext cx="255496" cy="255492"/>
            </a:xfrm>
            <a:prstGeom prst="ellips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6" name="Straight Connector 84"/>
            <p:cNvCxnSpPr>
              <a:stCxn id="49" idx="6"/>
              <a:endCxn id="52" idx="2"/>
            </p:cNvCxnSpPr>
            <p:nvPr/>
          </p:nvCxnSpPr>
          <p:spPr>
            <a:xfrm flipV="1">
              <a:off x="818251" y="659165"/>
              <a:ext cx="392187" cy="127746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85"/>
            <p:cNvCxnSpPr>
              <a:stCxn id="49" idx="6"/>
              <a:endCxn id="50" idx="2"/>
            </p:cNvCxnSpPr>
            <p:nvPr/>
          </p:nvCxnSpPr>
          <p:spPr>
            <a:xfrm>
              <a:off x="818251" y="786911"/>
              <a:ext cx="386580" cy="221876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Connector 86"/>
            <p:cNvCxnSpPr>
              <a:stCxn id="50" idx="2"/>
              <a:endCxn id="51" idx="6"/>
            </p:cNvCxnSpPr>
            <p:nvPr/>
          </p:nvCxnSpPr>
          <p:spPr>
            <a:xfrm flipH="1">
              <a:off x="823849" y="1008788"/>
              <a:ext cx="380982" cy="319364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87"/>
            <p:cNvCxnSpPr>
              <a:stCxn id="53" idx="2"/>
              <a:endCxn id="51" idx="6"/>
            </p:cNvCxnSpPr>
            <p:nvPr/>
          </p:nvCxnSpPr>
          <p:spPr>
            <a:xfrm flipH="1" flipV="1">
              <a:off x="823845" y="1328152"/>
              <a:ext cx="379859" cy="43703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88"/>
            <p:cNvCxnSpPr>
              <a:stCxn id="55" idx="2"/>
              <a:endCxn id="52" idx="6"/>
            </p:cNvCxnSpPr>
            <p:nvPr/>
          </p:nvCxnSpPr>
          <p:spPr>
            <a:xfrm flipH="1" flipV="1">
              <a:off x="1465933" y="659165"/>
              <a:ext cx="347752" cy="127746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89"/>
            <p:cNvCxnSpPr>
              <a:stCxn id="53" idx="2"/>
              <a:endCxn id="49" idx="6"/>
            </p:cNvCxnSpPr>
            <p:nvPr/>
          </p:nvCxnSpPr>
          <p:spPr>
            <a:xfrm flipH="1" flipV="1">
              <a:off x="818251" y="786911"/>
              <a:ext cx="385456" cy="584944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90"/>
            <p:cNvCxnSpPr>
              <a:stCxn id="52" idx="2"/>
              <a:endCxn id="51" idx="6"/>
            </p:cNvCxnSpPr>
            <p:nvPr/>
          </p:nvCxnSpPr>
          <p:spPr>
            <a:xfrm flipH="1">
              <a:off x="823849" y="659165"/>
              <a:ext cx="386589" cy="668987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91"/>
            <p:cNvCxnSpPr>
              <a:stCxn id="54" idx="2"/>
              <a:endCxn id="52" idx="6"/>
            </p:cNvCxnSpPr>
            <p:nvPr/>
          </p:nvCxnSpPr>
          <p:spPr>
            <a:xfrm flipH="1" flipV="1">
              <a:off x="1465933" y="659165"/>
              <a:ext cx="347752" cy="653859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92"/>
            <p:cNvCxnSpPr>
              <a:stCxn id="55" idx="2"/>
              <a:endCxn id="50" idx="6"/>
            </p:cNvCxnSpPr>
            <p:nvPr/>
          </p:nvCxnSpPr>
          <p:spPr>
            <a:xfrm flipH="1">
              <a:off x="1460324" y="786911"/>
              <a:ext cx="353358" cy="221877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93"/>
            <p:cNvCxnSpPr>
              <a:stCxn id="54" idx="2"/>
              <a:endCxn id="50" idx="6"/>
            </p:cNvCxnSpPr>
            <p:nvPr/>
          </p:nvCxnSpPr>
          <p:spPr>
            <a:xfrm flipH="1" flipV="1">
              <a:off x="1460324" y="1008788"/>
              <a:ext cx="353358" cy="304233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94"/>
            <p:cNvCxnSpPr>
              <a:stCxn id="55" idx="2"/>
              <a:endCxn id="53" idx="6"/>
            </p:cNvCxnSpPr>
            <p:nvPr/>
          </p:nvCxnSpPr>
          <p:spPr>
            <a:xfrm flipH="1">
              <a:off x="1459200" y="786911"/>
              <a:ext cx="354485" cy="584944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95"/>
            <p:cNvCxnSpPr>
              <a:stCxn id="54" idx="2"/>
              <a:endCxn id="53" idx="6"/>
            </p:cNvCxnSpPr>
            <p:nvPr/>
          </p:nvCxnSpPr>
          <p:spPr>
            <a:xfrm flipH="1">
              <a:off x="1459200" y="1313033"/>
              <a:ext cx="354485" cy="58834"/>
            </a:xfrm>
            <a:prstGeom prst="line">
              <a:avLst/>
            </a:prstGeom>
            <a:grpFill/>
            <a:ln w="1270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8" name="Straight Arrow Connector 118"/>
          <p:cNvCxnSpPr/>
          <p:nvPr/>
        </p:nvCxnSpPr>
        <p:spPr>
          <a:xfrm flipV="1">
            <a:off x="5711403" y="4520236"/>
            <a:ext cx="36961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25" descr="Database outlin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37154" y="5868435"/>
            <a:ext cx="457200" cy="457200"/>
          </a:xfrm>
          <a:prstGeom prst="rect">
            <a:avLst/>
          </a:prstGeom>
        </p:spPr>
      </p:pic>
      <p:grpSp>
        <p:nvGrpSpPr>
          <p:cNvPr id="70" name="Group 96"/>
          <p:cNvGrpSpPr>
            <a:grpSpLocks noChangeAspect="1"/>
          </p:cNvGrpSpPr>
          <p:nvPr/>
        </p:nvGrpSpPr>
        <p:grpSpPr>
          <a:xfrm>
            <a:off x="5360705" y="5951539"/>
            <a:ext cx="497340" cy="323265"/>
            <a:chOff x="562755" y="531422"/>
            <a:chExt cx="1506423" cy="968190"/>
          </a:xfrm>
          <a:solidFill>
            <a:schemeClr val="accent5"/>
          </a:solidFill>
        </p:grpSpPr>
        <p:sp>
          <p:nvSpPr>
            <p:cNvPr id="72" name="Oval 97"/>
            <p:cNvSpPr/>
            <p:nvPr/>
          </p:nvSpPr>
          <p:spPr>
            <a:xfrm>
              <a:off x="562755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Oval 98"/>
            <p:cNvSpPr/>
            <p:nvPr/>
          </p:nvSpPr>
          <p:spPr>
            <a:xfrm>
              <a:off x="1204830" y="88104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Oval 99"/>
            <p:cNvSpPr/>
            <p:nvPr/>
          </p:nvSpPr>
          <p:spPr>
            <a:xfrm>
              <a:off x="568354" y="1200414"/>
              <a:ext cx="255495" cy="255494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Oval 100"/>
            <p:cNvSpPr/>
            <p:nvPr/>
          </p:nvSpPr>
          <p:spPr>
            <a:xfrm>
              <a:off x="1210438" y="531422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Oval 101"/>
            <p:cNvSpPr/>
            <p:nvPr/>
          </p:nvSpPr>
          <p:spPr>
            <a:xfrm>
              <a:off x="1203705" y="1244117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Oval 102"/>
            <p:cNvSpPr/>
            <p:nvPr/>
          </p:nvSpPr>
          <p:spPr>
            <a:xfrm>
              <a:off x="1813683" y="118528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Oval 103"/>
            <p:cNvSpPr/>
            <p:nvPr/>
          </p:nvSpPr>
          <p:spPr>
            <a:xfrm>
              <a:off x="1813683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79" name="Straight Connector 104"/>
            <p:cNvCxnSpPr>
              <a:stCxn id="72" idx="6"/>
              <a:endCxn id="75" idx="2"/>
            </p:cNvCxnSpPr>
            <p:nvPr/>
          </p:nvCxnSpPr>
          <p:spPr>
            <a:xfrm flipV="1">
              <a:off x="818250" y="659170"/>
              <a:ext cx="392188" cy="127746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105"/>
            <p:cNvCxnSpPr>
              <a:stCxn id="72" idx="6"/>
              <a:endCxn id="73" idx="2"/>
            </p:cNvCxnSpPr>
            <p:nvPr/>
          </p:nvCxnSpPr>
          <p:spPr>
            <a:xfrm>
              <a:off x="818250" y="786917"/>
              <a:ext cx="386581" cy="221878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106"/>
            <p:cNvCxnSpPr>
              <a:stCxn id="73" idx="2"/>
              <a:endCxn id="74" idx="6"/>
            </p:cNvCxnSpPr>
            <p:nvPr/>
          </p:nvCxnSpPr>
          <p:spPr>
            <a:xfrm flipH="1">
              <a:off x="823848" y="1008795"/>
              <a:ext cx="380982" cy="319368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107"/>
            <p:cNvCxnSpPr>
              <a:stCxn id="76" idx="2"/>
              <a:endCxn id="74" idx="6"/>
            </p:cNvCxnSpPr>
            <p:nvPr/>
          </p:nvCxnSpPr>
          <p:spPr>
            <a:xfrm flipH="1" flipV="1">
              <a:off x="823846" y="1328160"/>
              <a:ext cx="379858" cy="43704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108"/>
            <p:cNvCxnSpPr>
              <a:stCxn id="78" idx="2"/>
              <a:endCxn id="75" idx="6"/>
            </p:cNvCxnSpPr>
            <p:nvPr/>
          </p:nvCxnSpPr>
          <p:spPr>
            <a:xfrm flipH="1" flipV="1">
              <a:off x="1465933" y="659168"/>
              <a:ext cx="347751" cy="127746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109"/>
            <p:cNvCxnSpPr>
              <a:stCxn id="76" idx="2"/>
              <a:endCxn id="72" idx="6"/>
            </p:cNvCxnSpPr>
            <p:nvPr/>
          </p:nvCxnSpPr>
          <p:spPr>
            <a:xfrm flipH="1" flipV="1">
              <a:off x="818250" y="786917"/>
              <a:ext cx="385457" cy="584949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110"/>
            <p:cNvCxnSpPr>
              <a:stCxn id="75" idx="2"/>
              <a:endCxn id="74" idx="6"/>
            </p:cNvCxnSpPr>
            <p:nvPr/>
          </p:nvCxnSpPr>
          <p:spPr>
            <a:xfrm flipH="1">
              <a:off x="823848" y="659170"/>
              <a:ext cx="386590" cy="668992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111"/>
            <p:cNvCxnSpPr>
              <a:stCxn id="77" idx="2"/>
              <a:endCxn id="75" idx="6"/>
            </p:cNvCxnSpPr>
            <p:nvPr/>
          </p:nvCxnSpPr>
          <p:spPr>
            <a:xfrm flipH="1" flipV="1">
              <a:off x="1465933" y="659168"/>
              <a:ext cx="347751" cy="653864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112"/>
            <p:cNvCxnSpPr>
              <a:stCxn id="78" idx="2"/>
              <a:endCxn id="73" idx="6"/>
            </p:cNvCxnSpPr>
            <p:nvPr/>
          </p:nvCxnSpPr>
          <p:spPr>
            <a:xfrm flipH="1">
              <a:off x="1460325" y="786917"/>
              <a:ext cx="353358" cy="221878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113"/>
            <p:cNvCxnSpPr>
              <a:stCxn id="77" idx="2"/>
              <a:endCxn id="73" idx="6"/>
            </p:cNvCxnSpPr>
            <p:nvPr/>
          </p:nvCxnSpPr>
          <p:spPr>
            <a:xfrm flipH="1" flipV="1">
              <a:off x="1460325" y="1008795"/>
              <a:ext cx="353358" cy="304237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114"/>
            <p:cNvCxnSpPr>
              <a:stCxn id="78" idx="2"/>
              <a:endCxn id="76" idx="6"/>
            </p:cNvCxnSpPr>
            <p:nvPr/>
          </p:nvCxnSpPr>
          <p:spPr>
            <a:xfrm flipH="1">
              <a:off x="1459199" y="786917"/>
              <a:ext cx="354484" cy="584949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115"/>
            <p:cNvCxnSpPr>
              <a:stCxn id="77" idx="2"/>
              <a:endCxn id="76" idx="6"/>
            </p:cNvCxnSpPr>
            <p:nvPr/>
          </p:nvCxnSpPr>
          <p:spPr>
            <a:xfrm flipH="1">
              <a:off x="1459199" y="1313032"/>
              <a:ext cx="354484" cy="58834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71" name="Straight Arrow Connector 333"/>
          <p:cNvCxnSpPr/>
          <p:nvPr/>
        </p:nvCxnSpPr>
        <p:spPr>
          <a:xfrm flipV="1">
            <a:off x="4959894" y="6116862"/>
            <a:ext cx="36961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Picture 234" descr="Graphical user interface, application&#10;&#10;Description automatically generated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734" y="3206885"/>
            <a:ext cx="1499594" cy="1085227"/>
          </a:xfrm>
          <a:prstGeom prst="rect">
            <a:avLst/>
          </a:prstGeom>
        </p:spPr>
      </p:pic>
      <p:pic>
        <p:nvPicPr>
          <p:cNvPr id="92" name="Picture 235" descr="Graphical user interface, application&#10;&#10;Description automatically generated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616" y="4711473"/>
            <a:ext cx="1499594" cy="1085227"/>
          </a:xfrm>
          <a:prstGeom prst="rect">
            <a:avLst/>
          </a:prstGeom>
        </p:spPr>
      </p:pic>
      <p:grpSp>
        <p:nvGrpSpPr>
          <p:cNvPr id="93" name="Group 335"/>
          <p:cNvGrpSpPr>
            <a:grpSpLocks noChangeAspect="1"/>
          </p:cNvGrpSpPr>
          <p:nvPr/>
        </p:nvGrpSpPr>
        <p:grpSpPr>
          <a:xfrm>
            <a:off x="5360705" y="5955788"/>
            <a:ext cx="497340" cy="323265"/>
            <a:chOff x="562755" y="531422"/>
            <a:chExt cx="1506423" cy="968190"/>
          </a:xfrm>
          <a:solidFill>
            <a:schemeClr val="accent5"/>
          </a:solidFill>
        </p:grpSpPr>
        <p:sp>
          <p:nvSpPr>
            <p:cNvPr id="94" name="Oval 398"/>
            <p:cNvSpPr/>
            <p:nvPr/>
          </p:nvSpPr>
          <p:spPr>
            <a:xfrm>
              <a:off x="562755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Oval 399"/>
            <p:cNvSpPr/>
            <p:nvPr/>
          </p:nvSpPr>
          <p:spPr>
            <a:xfrm>
              <a:off x="1204830" y="88104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Oval 400"/>
            <p:cNvSpPr/>
            <p:nvPr/>
          </p:nvSpPr>
          <p:spPr>
            <a:xfrm>
              <a:off x="568354" y="1200414"/>
              <a:ext cx="255495" cy="255494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Oval 401"/>
            <p:cNvSpPr/>
            <p:nvPr/>
          </p:nvSpPr>
          <p:spPr>
            <a:xfrm>
              <a:off x="1210438" y="531422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Oval 402"/>
            <p:cNvSpPr/>
            <p:nvPr/>
          </p:nvSpPr>
          <p:spPr>
            <a:xfrm>
              <a:off x="1203705" y="1244117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Oval 403"/>
            <p:cNvSpPr/>
            <p:nvPr/>
          </p:nvSpPr>
          <p:spPr>
            <a:xfrm>
              <a:off x="1813683" y="1185286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Oval 404"/>
            <p:cNvSpPr/>
            <p:nvPr/>
          </p:nvSpPr>
          <p:spPr>
            <a:xfrm>
              <a:off x="1813683" y="659168"/>
              <a:ext cx="255495" cy="255495"/>
            </a:xfrm>
            <a:prstGeom prst="ellips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1" name="Straight Connector 405"/>
            <p:cNvCxnSpPr>
              <a:stCxn id="94" idx="6"/>
              <a:endCxn id="97" idx="2"/>
            </p:cNvCxnSpPr>
            <p:nvPr/>
          </p:nvCxnSpPr>
          <p:spPr>
            <a:xfrm flipV="1">
              <a:off x="818250" y="659170"/>
              <a:ext cx="392188" cy="127746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406"/>
            <p:cNvCxnSpPr>
              <a:stCxn id="94" idx="6"/>
              <a:endCxn id="95" idx="2"/>
            </p:cNvCxnSpPr>
            <p:nvPr/>
          </p:nvCxnSpPr>
          <p:spPr>
            <a:xfrm>
              <a:off x="818250" y="786917"/>
              <a:ext cx="386581" cy="221878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407"/>
            <p:cNvCxnSpPr>
              <a:stCxn id="95" idx="2"/>
              <a:endCxn id="96" idx="6"/>
            </p:cNvCxnSpPr>
            <p:nvPr/>
          </p:nvCxnSpPr>
          <p:spPr>
            <a:xfrm flipH="1">
              <a:off x="823848" y="1008795"/>
              <a:ext cx="380982" cy="319368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408"/>
            <p:cNvCxnSpPr>
              <a:stCxn id="98" idx="2"/>
              <a:endCxn id="96" idx="6"/>
            </p:cNvCxnSpPr>
            <p:nvPr/>
          </p:nvCxnSpPr>
          <p:spPr>
            <a:xfrm flipH="1" flipV="1">
              <a:off x="823846" y="1328160"/>
              <a:ext cx="379858" cy="43704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409"/>
            <p:cNvCxnSpPr>
              <a:stCxn id="100" idx="2"/>
              <a:endCxn id="97" idx="6"/>
            </p:cNvCxnSpPr>
            <p:nvPr/>
          </p:nvCxnSpPr>
          <p:spPr>
            <a:xfrm flipH="1" flipV="1">
              <a:off x="1465933" y="659168"/>
              <a:ext cx="347751" cy="127746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410"/>
            <p:cNvCxnSpPr>
              <a:stCxn id="98" idx="2"/>
              <a:endCxn id="94" idx="6"/>
            </p:cNvCxnSpPr>
            <p:nvPr/>
          </p:nvCxnSpPr>
          <p:spPr>
            <a:xfrm flipH="1" flipV="1">
              <a:off x="818250" y="786917"/>
              <a:ext cx="385457" cy="584949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411"/>
            <p:cNvCxnSpPr>
              <a:stCxn id="97" idx="2"/>
              <a:endCxn id="96" idx="6"/>
            </p:cNvCxnSpPr>
            <p:nvPr/>
          </p:nvCxnSpPr>
          <p:spPr>
            <a:xfrm flipH="1">
              <a:off x="823848" y="659170"/>
              <a:ext cx="386590" cy="668992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412"/>
            <p:cNvCxnSpPr>
              <a:stCxn id="99" idx="2"/>
              <a:endCxn id="97" idx="6"/>
            </p:cNvCxnSpPr>
            <p:nvPr/>
          </p:nvCxnSpPr>
          <p:spPr>
            <a:xfrm flipH="1" flipV="1">
              <a:off x="1465933" y="659168"/>
              <a:ext cx="347751" cy="653864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413"/>
            <p:cNvCxnSpPr>
              <a:stCxn id="100" idx="2"/>
              <a:endCxn id="95" idx="6"/>
            </p:cNvCxnSpPr>
            <p:nvPr/>
          </p:nvCxnSpPr>
          <p:spPr>
            <a:xfrm flipH="1">
              <a:off x="1460325" y="786917"/>
              <a:ext cx="353358" cy="221878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414"/>
            <p:cNvCxnSpPr>
              <a:stCxn id="99" idx="2"/>
              <a:endCxn id="95" idx="6"/>
            </p:cNvCxnSpPr>
            <p:nvPr/>
          </p:nvCxnSpPr>
          <p:spPr>
            <a:xfrm flipH="1" flipV="1">
              <a:off x="1460325" y="1008795"/>
              <a:ext cx="353358" cy="304237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415"/>
            <p:cNvCxnSpPr>
              <a:stCxn id="100" idx="2"/>
              <a:endCxn id="98" idx="6"/>
            </p:cNvCxnSpPr>
            <p:nvPr/>
          </p:nvCxnSpPr>
          <p:spPr>
            <a:xfrm flipH="1">
              <a:off x="1459199" y="786917"/>
              <a:ext cx="354484" cy="584949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416"/>
            <p:cNvCxnSpPr>
              <a:stCxn id="99" idx="2"/>
              <a:endCxn id="98" idx="6"/>
            </p:cNvCxnSpPr>
            <p:nvPr/>
          </p:nvCxnSpPr>
          <p:spPr>
            <a:xfrm flipH="1">
              <a:off x="1459199" y="1313032"/>
              <a:ext cx="354484" cy="58834"/>
            </a:xfrm>
            <a:prstGeom prst="line">
              <a:avLst/>
            </a:prstGeom>
            <a:grpFill/>
            <a:ln w="12700">
              <a:solidFill>
                <a:schemeClr val="accent5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1" name="Graphic 26" descr="Database outline"/>
          <p:cNvGrpSpPr/>
          <p:nvPr/>
        </p:nvGrpSpPr>
        <p:grpSpPr>
          <a:xfrm>
            <a:off x="6566554" y="5943368"/>
            <a:ext cx="276225" cy="371475"/>
            <a:chOff x="8813612" y="5316926"/>
            <a:chExt cx="276225" cy="371475"/>
          </a:xfrm>
          <a:solidFill>
            <a:srgbClr val="FF0000"/>
          </a:solidFill>
        </p:grpSpPr>
        <p:sp>
          <p:nvSpPr>
            <p:cNvPr id="182" name="任意形状 181"/>
            <p:cNvSpPr/>
            <p:nvPr/>
          </p:nvSpPr>
          <p:spPr>
            <a:xfrm>
              <a:off x="8813612" y="5316926"/>
              <a:ext cx="276225" cy="371475"/>
            </a:xfrm>
            <a:custGeom>
              <a:avLst/>
              <a:gdLst>
                <a:gd name="connsiteX0" fmla="*/ 276225 w 276225"/>
                <a:gd name="connsiteY0" fmla="*/ 328613 h 371475"/>
                <a:gd name="connsiteX1" fmla="*/ 276225 w 276225"/>
                <a:gd name="connsiteY1" fmla="*/ 42863 h 371475"/>
                <a:gd name="connsiteX2" fmla="*/ 138113 w 276225"/>
                <a:gd name="connsiteY2" fmla="*/ 0 h 371475"/>
                <a:gd name="connsiteX3" fmla="*/ 0 w 276225"/>
                <a:gd name="connsiteY3" fmla="*/ 42863 h 371475"/>
                <a:gd name="connsiteX4" fmla="*/ 0 w 276225"/>
                <a:gd name="connsiteY4" fmla="*/ 328613 h 371475"/>
                <a:gd name="connsiteX5" fmla="*/ 138113 w 276225"/>
                <a:gd name="connsiteY5" fmla="*/ 371475 h 371475"/>
                <a:gd name="connsiteX6" fmla="*/ 276225 w 276225"/>
                <a:gd name="connsiteY6" fmla="*/ 328613 h 371475"/>
                <a:gd name="connsiteX7" fmla="*/ 138113 w 276225"/>
                <a:gd name="connsiteY7" fmla="*/ 9525 h 371475"/>
                <a:gd name="connsiteX8" fmla="*/ 266700 w 276225"/>
                <a:gd name="connsiteY8" fmla="*/ 42863 h 371475"/>
                <a:gd name="connsiteX9" fmla="*/ 138113 w 276225"/>
                <a:gd name="connsiteY9" fmla="*/ 76200 h 371475"/>
                <a:gd name="connsiteX10" fmla="*/ 9525 w 276225"/>
                <a:gd name="connsiteY10" fmla="*/ 42863 h 371475"/>
                <a:gd name="connsiteX11" fmla="*/ 138113 w 276225"/>
                <a:gd name="connsiteY11" fmla="*/ 9525 h 371475"/>
                <a:gd name="connsiteX12" fmla="*/ 9525 w 276225"/>
                <a:gd name="connsiteY12" fmla="*/ 59341 h 371475"/>
                <a:gd name="connsiteX13" fmla="*/ 138113 w 276225"/>
                <a:gd name="connsiteY13" fmla="*/ 85725 h 371475"/>
                <a:gd name="connsiteX14" fmla="*/ 266700 w 276225"/>
                <a:gd name="connsiteY14" fmla="*/ 59341 h 371475"/>
                <a:gd name="connsiteX15" fmla="*/ 266700 w 276225"/>
                <a:gd name="connsiteY15" fmla="*/ 138113 h 371475"/>
                <a:gd name="connsiteX16" fmla="*/ 138113 w 276225"/>
                <a:gd name="connsiteY16" fmla="*/ 171450 h 371475"/>
                <a:gd name="connsiteX17" fmla="*/ 9525 w 276225"/>
                <a:gd name="connsiteY17" fmla="*/ 138113 h 371475"/>
                <a:gd name="connsiteX18" fmla="*/ 9525 w 276225"/>
                <a:gd name="connsiteY18" fmla="*/ 154591 h 371475"/>
                <a:gd name="connsiteX19" fmla="*/ 138113 w 276225"/>
                <a:gd name="connsiteY19" fmla="*/ 180975 h 371475"/>
                <a:gd name="connsiteX20" fmla="*/ 266700 w 276225"/>
                <a:gd name="connsiteY20" fmla="*/ 154591 h 371475"/>
                <a:gd name="connsiteX21" fmla="*/ 266700 w 276225"/>
                <a:gd name="connsiteY21" fmla="*/ 233363 h 371475"/>
                <a:gd name="connsiteX22" fmla="*/ 138113 w 276225"/>
                <a:gd name="connsiteY22" fmla="*/ 266700 h 371475"/>
                <a:gd name="connsiteX23" fmla="*/ 9525 w 276225"/>
                <a:gd name="connsiteY23" fmla="*/ 233363 h 371475"/>
                <a:gd name="connsiteX24" fmla="*/ 9525 w 276225"/>
                <a:gd name="connsiteY24" fmla="*/ 328613 h 371475"/>
                <a:gd name="connsiteX25" fmla="*/ 9525 w 276225"/>
                <a:gd name="connsiteY25" fmla="*/ 249841 h 371475"/>
                <a:gd name="connsiteX26" fmla="*/ 138113 w 276225"/>
                <a:gd name="connsiteY26" fmla="*/ 276225 h 371475"/>
                <a:gd name="connsiteX27" fmla="*/ 266700 w 276225"/>
                <a:gd name="connsiteY27" fmla="*/ 249841 h 371475"/>
                <a:gd name="connsiteX28" fmla="*/ 266700 w 276225"/>
                <a:gd name="connsiteY28" fmla="*/ 328613 h 371475"/>
                <a:gd name="connsiteX29" fmla="*/ 138113 w 276225"/>
                <a:gd name="connsiteY29" fmla="*/ 361950 h 371475"/>
                <a:gd name="connsiteX30" fmla="*/ 9525 w 276225"/>
                <a:gd name="connsiteY30" fmla="*/ 328613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6225" h="371475">
                  <a:moveTo>
                    <a:pt x="276225" y="328613"/>
                  </a:moveTo>
                  <a:lnTo>
                    <a:pt x="276225" y="42863"/>
                  </a:lnTo>
                  <a:cubicBezTo>
                    <a:pt x="276225" y="15021"/>
                    <a:pt x="205068" y="0"/>
                    <a:pt x="138113" y="0"/>
                  </a:cubicBezTo>
                  <a:cubicBezTo>
                    <a:pt x="71157" y="0"/>
                    <a:pt x="0" y="15021"/>
                    <a:pt x="0" y="42863"/>
                  </a:cubicBezTo>
                  <a:lnTo>
                    <a:pt x="0" y="328613"/>
                  </a:lnTo>
                  <a:cubicBezTo>
                    <a:pt x="0" y="356454"/>
                    <a:pt x="71157" y="371475"/>
                    <a:pt x="138113" y="371475"/>
                  </a:cubicBezTo>
                  <a:cubicBezTo>
                    <a:pt x="205068" y="371475"/>
                    <a:pt x="276225" y="356454"/>
                    <a:pt x="276225" y="328613"/>
                  </a:cubicBezTo>
                  <a:close/>
                  <a:moveTo>
                    <a:pt x="138113" y="9525"/>
                  </a:moveTo>
                  <a:cubicBezTo>
                    <a:pt x="211707" y="9525"/>
                    <a:pt x="266700" y="27146"/>
                    <a:pt x="266700" y="42863"/>
                  </a:cubicBezTo>
                  <a:cubicBezTo>
                    <a:pt x="266700" y="58579"/>
                    <a:pt x="211707" y="76200"/>
                    <a:pt x="138113" y="76200"/>
                  </a:cubicBezTo>
                  <a:cubicBezTo>
                    <a:pt x="64518" y="76200"/>
                    <a:pt x="9525" y="58579"/>
                    <a:pt x="9525" y="42863"/>
                  </a:cubicBezTo>
                  <a:cubicBezTo>
                    <a:pt x="9525" y="27146"/>
                    <a:pt x="64518" y="9525"/>
                    <a:pt x="138113" y="9525"/>
                  </a:cubicBezTo>
                  <a:close/>
                  <a:moveTo>
                    <a:pt x="9525" y="59341"/>
                  </a:moveTo>
                  <a:cubicBezTo>
                    <a:pt x="31094" y="76581"/>
                    <a:pt x="85882" y="85725"/>
                    <a:pt x="138113" y="85725"/>
                  </a:cubicBezTo>
                  <a:cubicBezTo>
                    <a:pt x="190343" y="85725"/>
                    <a:pt x="245131" y="76581"/>
                    <a:pt x="266700" y="59341"/>
                  </a:cubicBezTo>
                  <a:lnTo>
                    <a:pt x="266700" y="138113"/>
                  </a:lnTo>
                  <a:cubicBezTo>
                    <a:pt x="266700" y="153829"/>
                    <a:pt x="211707" y="171450"/>
                    <a:pt x="138113" y="171450"/>
                  </a:cubicBezTo>
                  <a:cubicBezTo>
                    <a:pt x="64518" y="171450"/>
                    <a:pt x="9525" y="153829"/>
                    <a:pt x="9525" y="138113"/>
                  </a:cubicBezTo>
                  <a:close/>
                  <a:moveTo>
                    <a:pt x="9525" y="154591"/>
                  </a:moveTo>
                  <a:cubicBezTo>
                    <a:pt x="31094" y="171831"/>
                    <a:pt x="85882" y="180975"/>
                    <a:pt x="138113" y="180975"/>
                  </a:cubicBezTo>
                  <a:cubicBezTo>
                    <a:pt x="190343" y="180975"/>
                    <a:pt x="245131" y="171831"/>
                    <a:pt x="266700" y="154591"/>
                  </a:cubicBezTo>
                  <a:lnTo>
                    <a:pt x="266700" y="233363"/>
                  </a:lnTo>
                  <a:cubicBezTo>
                    <a:pt x="266700" y="249079"/>
                    <a:pt x="211707" y="266700"/>
                    <a:pt x="138113" y="266700"/>
                  </a:cubicBezTo>
                  <a:cubicBezTo>
                    <a:pt x="64518" y="266700"/>
                    <a:pt x="9525" y="249079"/>
                    <a:pt x="9525" y="233363"/>
                  </a:cubicBezTo>
                  <a:close/>
                  <a:moveTo>
                    <a:pt x="9525" y="328613"/>
                  </a:moveTo>
                  <a:lnTo>
                    <a:pt x="9525" y="249841"/>
                  </a:lnTo>
                  <a:cubicBezTo>
                    <a:pt x="31094" y="267081"/>
                    <a:pt x="85882" y="276225"/>
                    <a:pt x="138113" y="276225"/>
                  </a:cubicBezTo>
                  <a:cubicBezTo>
                    <a:pt x="190343" y="276225"/>
                    <a:pt x="245131" y="267081"/>
                    <a:pt x="266700" y="249841"/>
                  </a:cubicBezTo>
                  <a:lnTo>
                    <a:pt x="266700" y="328613"/>
                  </a:lnTo>
                  <a:cubicBezTo>
                    <a:pt x="266700" y="344329"/>
                    <a:pt x="211707" y="361950"/>
                    <a:pt x="138113" y="361950"/>
                  </a:cubicBezTo>
                  <a:cubicBezTo>
                    <a:pt x="64518" y="361950"/>
                    <a:pt x="9525" y="344329"/>
                    <a:pt x="9525" y="328613"/>
                  </a:cubicBezTo>
                  <a:close/>
                </a:path>
              </a:pathLst>
            </a:custGeom>
            <a:solidFill>
              <a:srgbClr val="FF0000"/>
            </a:solidFill>
            <a:ln w="4763" cap="flat">
              <a:solidFill>
                <a:srgbClr val="92D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任意形状 182"/>
            <p:cNvSpPr/>
            <p:nvPr/>
          </p:nvSpPr>
          <p:spPr>
            <a:xfrm>
              <a:off x="9037450" y="5431226"/>
              <a:ext cx="19050" cy="19050"/>
            </a:xfrm>
            <a:custGeom>
              <a:avLst/>
              <a:gdLst>
                <a:gd name="connsiteX0" fmla="*/ 19050 w 19050"/>
                <a:gd name="connsiteY0" fmla="*/ 9525 h 19050"/>
                <a:gd name="connsiteX1" fmla="*/ 9525 w 19050"/>
                <a:gd name="connsiteY1" fmla="*/ 19050 h 19050"/>
                <a:gd name="connsiteX2" fmla="*/ 0 w 19050"/>
                <a:gd name="connsiteY2" fmla="*/ 9525 h 19050"/>
                <a:gd name="connsiteX3" fmla="*/ 9525 w 19050"/>
                <a:gd name="connsiteY3" fmla="*/ 0 h 19050"/>
                <a:gd name="connsiteX4" fmla="*/ 19050 w 19050"/>
                <a:gd name="connsiteY4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9050" y="9525"/>
                  </a:moveTo>
                  <a:cubicBezTo>
                    <a:pt x="19050" y="14786"/>
                    <a:pt x="14786" y="19050"/>
                    <a:pt x="9525" y="19050"/>
                  </a:cubicBezTo>
                  <a:cubicBezTo>
                    <a:pt x="4264" y="19050"/>
                    <a:pt x="0" y="14786"/>
                    <a:pt x="0" y="9525"/>
                  </a:cubicBezTo>
                  <a:cubicBezTo>
                    <a:pt x="0" y="4264"/>
                    <a:pt x="4264" y="0"/>
                    <a:pt x="9525" y="0"/>
                  </a:cubicBezTo>
                  <a:cubicBezTo>
                    <a:pt x="14786" y="0"/>
                    <a:pt x="19050" y="4264"/>
                    <a:pt x="19050" y="9525"/>
                  </a:cubicBezTo>
                  <a:close/>
                </a:path>
              </a:pathLst>
            </a:custGeom>
            <a:solidFill>
              <a:srgbClr val="FF0000"/>
            </a:solidFill>
            <a:ln w="4763" cap="flat">
              <a:solidFill>
                <a:srgbClr val="92D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任意形状 183"/>
            <p:cNvSpPr/>
            <p:nvPr/>
          </p:nvSpPr>
          <p:spPr>
            <a:xfrm>
              <a:off x="9037450" y="5526476"/>
              <a:ext cx="19050" cy="19050"/>
            </a:xfrm>
            <a:custGeom>
              <a:avLst/>
              <a:gdLst>
                <a:gd name="connsiteX0" fmla="*/ 19050 w 19050"/>
                <a:gd name="connsiteY0" fmla="*/ 9525 h 19050"/>
                <a:gd name="connsiteX1" fmla="*/ 9525 w 19050"/>
                <a:gd name="connsiteY1" fmla="*/ 19050 h 19050"/>
                <a:gd name="connsiteX2" fmla="*/ 0 w 19050"/>
                <a:gd name="connsiteY2" fmla="*/ 9525 h 19050"/>
                <a:gd name="connsiteX3" fmla="*/ 9525 w 19050"/>
                <a:gd name="connsiteY3" fmla="*/ 0 h 19050"/>
                <a:gd name="connsiteX4" fmla="*/ 19050 w 19050"/>
                <a:gd name="connsiteY4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9050" y="9525"/>
                  </a:moveTo>
                  <a:cubicBezTo>
                    <a:pt x="19050" y="14786"/>
                    <a:pt x="14786" y="19050"/>
                    <a:pt x="9525" y="19050"/>
                  </a:cubicBezTo>
                  <a:cubicBezTo>
                    <a:pt x="4264" y="19050"/>
                    <a:pt x="0" y="14786"/>
                    <a:pt x="0" y="9525"/>
                  </a:cubicBezTo>
                  <a:cubicBezTo>
                    <a:pt x="0" y="4264"/>
                    <a:pt x="4264" y="0"/>
                    <a:pt x="9525" y="0"/>
                  </a:cubicBezTo>
                  <a:cubicBezTo>
                    <a:pt x="14786" y="0"/>
                    <a:pt x="19050" y="4264"/>
                    <a:pt x="19050" y="9525"/>
                  </a:cubicBezTo>
                  <a:close/>
                </a:path>
              </a:pathLst>
            </a:custGeom>
            <a:solidFill>
              <a:srgbClr val="FF0000"/>
            </a:solidFill>
            <a:ln w="4763" cap="flat">
              <a:solidFill>
                <a:srgbClr val="92D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任意形状 184"/>
            <p:cNvSpPr/>
            <p:nvPr/>
          </p:nvSpPr>
          <p:spPr>
            <a:xfrm>
              <a:off x="9037450" y="5621726"/>
              <a:ext cx="19050" cy="19050"/>
            </a:xfrm>
            <a:custGeom>
              <a:avLst/>
              <a:gdLst>
                <a:gd name="connsiteX0" fmla="*/ 19050 w 19050"/>
                <a:gd name="connsiteY0" fmla="*/ 9525 h 19050"/>
                <a:gd name="connsiteX1" fmla="*/ 9525 w 19050"/>
                <a:gd name="connsiteY1" fmla="*/ 19050 h 19050"/>
                <a:gd name="connsiteX2" fmla="*/ 0 w 19050"/>
                <a:gd name="connsiteY2" fmla="*/ 9525 h 19050"/>
                <a:gd name="connsiteX3" fmla="*/ 9525 w 19050"/>
                <a:gd name="connsiteY3" fmla="*/ 0 h 19050"/>
                <a:gd name="connsiteX4" fmla="*/ 19050 w 19050"/>
                <a:gd name="connsiteY4" fmla="*/ 9525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9050" y="9525"/>
                  </a:moveTo>
                  <a:cubicBezTo>
                    <a:pt x="19050" y="14786"/>
                    <a:pt x="14786" y="19050"/>
                    <a:pt x="9525" y="19050"/>
                  </a:cubicBezTo>
                  <a:cubicBezTo>
                    <a:pt x="4264" y="19050"/>
                    <a:pt x="0" y="14786"/>
                    <a:pt x="0" y="9525"/>
                  </a:cubicBezTo>
                  <a:cubicBezTo>
                    <a:pt x="0" y="4264"/>
                    <a:pt x="4264" y="0"/>
                    <a:pt x="9525" y="0"/>
                  </a:cubicBezTo>
                  <a:cubicBezTo>
                    <a:pt x="14786" y="0"/>
                    <a:pt x="19050" y="4264"/>
                    <a:pt x="19050" y="9525"/>
                  </a:cubicBezTo>
                  <a:close/>
                </a:path>
              </a:pathLst>
            </a:custGeom>
            <a:solidFill>
              <a:srgbClr val="FF0000"/>
            </a:solidFill>
            <a:ln w="4763" cap="flat">
              <a:solidFill>
                <a:srgbClr val="92D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9" name="Group 76"/>
          <p:cNvGrpSpPr>
            <a:grpSpLocks noChangeAspect="1"/>
          </p:cNvGrpSpPr>
          <p:nvPr/>
        </p:nvGrpSpPr>
        <p:grpSpPr>
          <a:xfrm>
            <a:off x="7293866" y="5947278"/>
            <a:ext cx="497340" cy="323265"/>
            <a:chOff x="562755" y="531419"/>
            <a:chExt cx="1506423" cy="968182"/>
          </a:xfrm>
          <a:solidFill>
            <a:srgbClr val="92D050"/>
          </a:solidFill>
        </p:grpSpPr>
        <p:sp>
          <p:nvSpPr>
            <p:cNvPr id="141" name="Oval 77"/>
            <p:cNvSpPr/>
            <p:nvPr/>
          </p:nvSpPr>
          <p:spPr>
            <a:xfrm>
              <a:off x="562755" y="659165"/>
              <a:ext cx="255496" cy="255492"/>
            </a:xfrm>
            <a:prstGeom prst="ellipse">
              <a:avLst/>
            </a:prstGeom>
            <a:grpFill/>
            <a:ln w="127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Oval 78"/>
            <p:cNvSpPr/>
            <p:nvPr/>
          </p:nvSpPr>
          <p:spPr>
            <a:xfrm>
              <a:off x="1204831" y="881042"/>
              <a:ext cx="255496" cy="255492"/>
            </a:xfrm>
            <a:prstGeom prst="ellipse">
              <a:avLst/>
            </a:prstGeom>
            <a:grpFill/>
            <a:ln w="127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Oval 79"/>
            <p:cNvSpPr/>
            <p:nvPr/>
          </p:nvSpPr>
          <p:spPr>
            <a:xfrm>
              <a:off x="568353" y="1200405"/>
              <a:ext cx="255496" cy="255492"/>
            </a:xfrm>
            <a:prstGeom prst="ellipse">
              <a:avLst/>
            </a:prstGeom>
            <a:grpFill/>
            <a:ln w="127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Oval 80"/>
            <p:cNvSpPr/>
            <p:nvPr/>
          </p:nvSpPr>
          <p:spPr>
            <a:xfrm>
              <a:off x="1210438" y="531419"/>
              <a:ext cx="255496" cy="255492"/>
            </a:xfrm>
            <a:prstGeom prst="ellipse">
              <a:avLst/>
            </a:prstGeom>
            <a:grpFill/>
            <a:ln w="127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Oval 81"/>
            <p:cNvSpPr/>
            <p:nvPr/>
          </p:nvSpPr>
          <p:spPr>
            <a:xfrm>
              <a:off x="1203704" y="1244109"/>
              <a:ext cx="255496" cy="255492"/>
            </a:xfrm>
            <a:prstGeom prst="ellipse">
              <a:avLst/>
            </a:prstGeom>
            <a:grpFill/>
            <a:ln w="127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Oval 82"/>
            <p:cNvSpPr/>
            <p:nvPr/>
          </p:nvSpPr>
          <p:spPr>
            <a:xfrm>
              <a:off x="1813682" y="1185278"/>
              <a:ext cx="255496" cy="255492"/>
            </a:xfrm>
            <a:prstGeom prst="ellipse">
              <a:avLst/>
            </a:prstGeom>
            <a:grpFill/>
            <a:ln w="127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Oval 83"/>
            <p:cNvSpPr/>
            <p:nvPr/>
          </p:nvSpPr>
          <p:spPr>
            <a:xfrm>
              <a:off x="1813682" y="659165"/>
              <a:ext cx="255496" cy="255492"/>
            </a:xfrm>
            <a:prstGeom prst="ellipse">
              <a:avLst/>
            </a:prstGeom>
            <a:grpFill/>
            <a:ln w="127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48" name="Straight Connector 84"/>
            <p:cNvCxnSpPr>
              <a:stCxn id="141" idx="6"/>
              <a:endCxn id="144" idx="2"/>
            </p:cNvCxnSpPr>
            <p:nvPr/>
          </p:nvCxnSpPr>
          <p:spPr>
            <a:xfrm flipV="1">
              <a:off x="818251" y="659165"/>
              <a:ext cx="392187" cy="127746"/>
            </a:xfrm>
            <a:prstGeom prst="line">
              <a:avLst/>
            </a:prstGeom>
            <a:grpFill/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85"/>
            <p:cNvCxnSpPr>
              <a:stCxn id="141" idx="6"/>
              <a:endCxn id="142" idx="2"/>
            </p:cNvCxnSpPr>
            <p:nvPr/>
          </p:nvCxnSpPr>
          <p:spPr>
            <a:xfrm>
              <a:off x="818251" y="786911"/>
              <a:ext cx="386580" cy="221876"/>
            </a:xfrm>
            <a:prstGeom prst="line">
              <a:avLst/>
            </a:prstGeom>
            <a:grpFill/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86"/>
            <p:cNvCxnSpPr>
              <a:stCxn id="142" idx="2"/>
              <a:endCxn id="143" idx="6"/>
            </p:cNvCxnSpPr>
            <p:nvPr/>
          </p:nvCxnSpPr>
          <p:spPr>
            <a:xfrm flipH="1">
              <a:off x="823849" y="1008788"/>
              <a:ext cx="380982" cy="319364"/>
            </a:xfrm>
            <a:prstGeom prst="line">
              <a:avLst/>
            </a:prstGeom>
            <a:grpFill/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87"/>
            <p:cNvCxnSpPr>
              <a:stCxn id="145" idx="2"/>
              <a:endCxn id="143" idx="6"/>
            </p:cNvCxnSpPr>
            <p:nvPr/>
          </p:nvCxnSpPr>
          <p:spPr>
            <a:xfrm flipH="1" flipV="1">
              <a:off x="823845" y="1328152"/>
              <a:ext cx="379859" cy="43703"/>
            </a:xfrm>
            <a:prstGeom prst="line">
              <a:avLst/>
            </a:prstGeom>
            <a:grpFill/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88"/>
            <p:cNvCxnSpPr>
              <a:stCxn id="147" idx="2"/>
              <a:endCxn id="144" idx="6"/>
            </p:cNvCxnSpPr>
            <p:nvPr/>
          </p:nvCxnSpPr>
          <p:spPr>
            <a:xfrm flipH="1" flipV="1">
              <a:off x="1465933" y="659165"/>
              <a:ext cx="347752" cy="127746"/>
            </a:xfrm>
            <a:prstGeom prst="line">
              <a:avLst/>
            </a:prstGeom>
            <a:grpFill/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89"/>
            <p:cNvCxnSpPr>
              <a:stCxn id="145" idx="2"/>
              <a:endCxn id="141" idx="6"/>
            </p:cNvCxnSpPr>
            <p:nvPr/>
          </p:nvCxnSpPr>
          <p:spPr>
            <a:xfrm flipH="1" flipV="1">
              <a:off x="818251" y="786911"/>
              <a:ext cx="385456" cy="584944"/>
            </a:xfrm>
            <a:prstGeom prst="line">
              <a:avLst/>
            </a:prstGeom>
            <a:grpFill/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90"/>
            <p:cNvCxnSpPr>
              <a:stCxn id="144" idx="2"/>
              <a:endCxn id="143" idx="6"/>
            </p:cNvCxnSpPr>
            <p:nvPr/>
          </p:nvCxnSpPr>
          <p:spPr>
            <a:xfrm flipH="1">
              <a:off x="823849" y="659165"/>
              <a:ext cx="386589" cy="668987"/>
            </a:xfrm>
            <a:prstGeom prst="line">
              <a:avLst/>
            </a:prstGeom>
            <a:grpFill/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91"/>
            <p:cNvCxnSpPr>
              <a:stCxn id="146" idx="2"/>
              <a:endCxn id="144" idx="6"/>
            </p:cNvCxnSpPr>
            <p:nvPr/>
          </p:nvCxnSpPr>
          <p:spPr>
            <a:xfrm flipH="1" flipV="1">
              <a:off x="1465933" y="659165"/>
              <a:ext cx="347752" cy="653859"/>
            </a:xfrm>
            <a:prstGeom prst="line">
              <a:avLst/>
            </a:prstGeom>
            <a:grpFill/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92"/>
            <p:cNvCxnSpPr>
              <a:stCxn id="147" idx="2"/>
              <a:endCxn id="142" idx="6"/>
            </p:cNvCxnSpPr>
            <p:nvPr/>
          </p:nvCxnSpPr>
          <p:spPr>
            <a:xfrm flipH="1">
              <a:off x="1460324" y="786911"/>
              <a:ext cx="353358" cy="221877"/>
            </a:xfrm>
            <a:prstGeom prst="line">
              <a:avLst/>
            </a:prstGeom>
            <a:grpFill/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93"/>
            <p:cNvCxnSpPr>
              <a:stCxn id="146" idx="2"/>
              <a:endCxn id="142" idx="6"/>
            </p:cNvCxnSpPr>
            <p:nvPr/>
          </p:nvCxnSpPr>
          <p:spPr>
            <a:xfrm flipH="1" flipV="1">
              <a:off x="1460324" y="1008788"/>
              <a:ext cx="353358" cy="304233"/>
            </a:xfrm>
            <a:prstGeom prst="line">
              <a:avLst/>
            </a:prstGeom>
            <a:grpFill/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Connector 94"/>
            <p:cNvCxnSpPr>
              <a:stCxn id="147" idx="2"/>
              <a:endCxn id="145" idx="6"/>
            </p:cNvCxnSpPr>
            <p:nvPr/>
          </p:nvCxnSpPr>
          <p:spPr>
            <a:xfrm flipH="1">
              <a:off x="1459200" y="786911"/>
              <a:ext cx="354485" cy="584944"/>
            </a:xfrm>
            <a:prstGeom prst="line">
              <a:avLst/>
            </a:prstGeom>
            <a:grpFill/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95"/>
            <p:cNvCxnSpPr>
              <a:stCxn id="146" idx="2"/>
              <a:endCxn id="145" idx="6"/>
            </p:cNvCxnSpPr>
            <p:nvPr/>
          </p:nvCxnSpPr>
          <p:spPr>
            <a:xfrm flipH="1">
              <a:off x="1459200" y="1313033"/>
              <a:ext cx="354485" cy="58834"/>
            </a:xfrm>
            <a:prstGeom prst="line">
              <a:avLst/>
            </a:prstGeom>
            <a:grpFill/>
            <a:ln w="12700">
              <a:solidFill>
                <a:srgbClr val="92D05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40" name="Straight Arrow Connector 118"/>
          <p:cNvCxnSpPr/>
          <p:nvPr/>
        </p:nvCxnSpPr>
        <p:spPr>
          <a:xfrm flipV="1">
            <a:off x="6908708" y="6124343"/>
            <a:ext cx="369613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0" name="Picture 234" descr="Graphical user interface, application&#10;&#10;Description automatically generated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335" y="4654933"/>
            <a:ext cx="1499594" cy="1085227"/>
          </a:xfrm>
          <a:prstGeom prst="rect">
            <a:avLst/>
          </a:prstGeom>
        </p:spPr>
      </p:pic>
      <p:sp>
        <p:nvSpPr>
          <p:cNvPr id="200" name="右箭头 199"/>
          <p:cNvSpPr/>
          <p:nvPr/>
        </p:nvSpPr>
        <p:spPr>
          <a:xfrm>
            <a:off x="4045958" y="4019126"/>
            <a:ext cx="730862" cy="362620"/>
          </a:xfrm>
          <a:prstGeom prst="rightArrow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1" name="Graphic 26" descr="Database outline">
            <a:extLst>
              <a:ext uri="{FF2B5EF4-FFF2-40B4-BE49-F238E27FC236}">
                <a16:creationId xmlns:a16="http://schemas.microsoft.com/office/drawing/2014/main" id="{BFF94E17-FDC6-5947-A22E-DD9D3BA1B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837369" y="3540759"/>
            <a:ext cx="436238" cy="417481"/>
          </a:xfrm>
          <a:prstGeom prst="rect">
            <a:avLst/>
          </a:prstGeom>
        </p:spPr>
      </p:pic>
      <p:pic>
        <p:nvPicPr>
          <p:cNvPr id="162" name="Graphic 27" descr="Database outline">
            <a:extLst>
              <a:ext uri="{FF2B5EF4-FFF2-40B4-BE49-F238E27FC236}">
                <a16:creationId xmlns:a16="http://schemas.microsoft.com/office/drawing/2014/main" id="{ABCA8F5D-A0B0-4C43-A72B-CD2589CFE3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17801" y="3985633"/>
            <a:ext cx="478734" cy="458150"/>
          </a:xfrm>
          <a:prstGeom prst="rect">
            <a:avLst/>
          </a:prstGeom>
        </p:spPr>
      </p:pic>
      <p:pic>
        <p:nvPicPr>
          <p:cNvPr id="163" name="Graphic 28" descr="Database outline">
            <a:extLst>
              <a:ext uri="{FF2B5EF4-FFF2-40B4-BE49-F238E27FC236}">
                <a16:creationId xmlns:a16="http://schemas.microsoft.com/office/drawing/2014/main" id="{BCAB9AB6-EB1C-D94D-95E4-F439C582379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31742" y="3978058"/>
            <a:ext cx="464739" cy="444757"/>
          </a:xfrm>
          <a:prstGeom prst="rect">
            <a:avLst/>
          </a:prstGeom>
        </p:spPr>
      </p:pic>
      <p:pic>
        <p:nvPicPr>
          <p:cNvPr id="164" name="图片 163">
            <a:extLst>
              <a:ext uri="{FF2B5EF4-FFF2-40B4-BE49-F238E27FC236}">
                <a16:creationId xmlns:a16="http://schemas.microsoft.com/office/drawing/2014/main" id="{C45AAAAB-9858-1149-B24E-247F9D40420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39343" y="3132904"/>
            <a:ext cx="3484180" cy="2121176"/>
          </a:xfrm>
          <a:prstGeom prst="rect">
            <a:avLst/>
          </a:prstGeom>
        </p:spPr>
      </p:pic>
      <p:sp>
        <p:nvSpPr>
          <p:cNvPr id="165" name="右箭头 164">
            <a:extLst>
              <a:ext uri="{FF2B5EF4-FFF2-40B4-BE49-F238E27FC236}">
                <a16:creationId xmlns:a16="http://schemas.microsoft.com/office/drawing/2014/main" id="{197B2738-9B71-ED44-8E64-163E68AFFD2C}"/>
              </a:ext>
            </a:extLst>
          </p:cNvPr>
          <p:cNvSpPr/>
          <p:nvPr/>
        </p:nvSpPr>
        <p:spPr>
          <a:xfrm>
            <a:off x="7308481" y="3960613"/>
            <a:ext cx="730862" cy="362620"/>
          </a:xfrm>
          <a:prstGeom prst="rightArrow">
            <a:avLst/>
          </a:prstGeom>
          <a:solidFill>
            <a:srgbClr val="9B00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6" name="图片 165">
            <a:extLst>
              <a:ext uri="{FF2B5EF4-FFF2-40B4-BE49-F238E27FC236}">
                <a16:creationId xmlns:a16="http://schemas.microsoft.com/office/drawing/2014/main" id="{EEFA1624-A021-AE40-A69C-D74DA49772A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938" y="1094197"/>
            <a:ext cx="3278279" cy="1849755"/>
          </a:xfrm>
          <a:prstGeom prst="rect">
            <a:avLst/>
          </a:prstGeom>
        </p:spPr>
      </p:pic>
      <p:sp>
        <p:nvSpPr>
          <p:cNvPr id="167" name="矩形 166">
            <a:extLst>
              <a:ext uri="{FF2B5EF4-FFF2-40B4-BE49-F238E27FC236}">
                <a16:creationId xmlns:a16="http://schemas.microsoft.com/office/drawing/2014/main" id="{EE39341B-4C88-AF4F-A54D-204030B29A6C}"/>
              </a:ext>
            </a:extLst>
          </p:cNvPr>
          <p:cNvSpPr/>
          <p:nvPr/>
        </p:nvSpPr>
        <p:spPr>
          <a:xfrm>
            <a:off x="5417939" y="1464180"/>
            <a:ext cx="29642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MobiCom</a:t>
            </a:r>
            <a:r>
              <a:rPr lang="en" altLang="zh-CN" dirty="0">
                <a:latin typeface="Arial" panose="020B0604020202020204" pitchFamily="34" charset="0"/>
                <a:cs typeface="Arial" panose="020B0604020202020204" pitchFamily="34" charset="0"/>
              </a:rPr>
              <a:t> 2020 - Rock Star Award - What is Next for the Efficient Machine Learning Revolution?</a:t>
            </a:r>
            <a:endParaRPr lang="en" altLang="zh-CN" b="0" i="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8" name="矩形 167">
            <a:extLst>
              <a:ext uri="{FF2B5EF4-FFF2-40B4-BE49-F238E27FC236}">
                <a16:creationId xmlns:a16="http://schemas.microsoft.com/office/drawing/2014/main" id="{91BA03D7-CB1A-CE40-A704-0E255789BE66}"/>
              </a:ext>
            </a:extLst>
          </p:cNvPr>
          <p:cNvSpPr/>
          <p:nvPr/>
        </p:nvSpPr>
        <p:spPr>
          <a:xfrm>
            <a:off x="10286197" y="2344365"/>
            <a:ext cx="1335161" cy="553771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Gboard, the New Google Keyboard App is Now Official for Android">
            <a:extLst>
              <a:ext uri="{FF2B5EF4-FFF2-40B4-BE49-F238E27FC236}">
                <a16:creationId xmlns:a16="http://schemas.microsoft.com/office/drawing/2014/main" id="{F01836F1-51E0-FD41-B38A-49EC179BE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343" y="5236113"/>
            <a:ext cx="1822155" cy="105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pple will add ARM A10 Fusion chip for always-on Siri functionality in iMac  Pro and MacBook Pro - NotebookCheck.net News">
            <a:extLst>
              <a:ext uri="{FF2B5EF4-FFF2-40B4-BE49-F238E27FC236}">
                <a16:creationId xmlns:a16="http://schemas.microsoft.com/office/drawing/2014/main" id="{0CFD3542-A9B3-3D4E-8FB7-D3147D857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8157" y="5220474"/>
            <a:ext cx="1364173" cy="1099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9" name="矩形 168">
            <a:extLst>
              <a:ext uri="{FF2B5EF4-FFF2-40B4-BE49-F238E27FC236}">
                <a16:creationId xmlns:a16="http://schemas.microsoft.com/office/drawing/2014/main" id="{B180D174-66B8-7D44-9289-0A2789E3FF64}"/>
              </a:ext>
            </a:extLst>
          </p:cNvPr>
          <p:cNvSpPr/>
          <p:nvPr/>
        </p:nvSpPr>
        <p:spPr>
          <a:xfrm>
            <a:off x="232476" y="820510"/>
            <a:ext cx="316304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Privacy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concerns</a:t>
            </a:r>
            <a:endParaRPr lang="zh-CN" altLang="en-US" sz="2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82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C076FEF1-A08D-5D4B-9321-4B59C20F01A6}"/>
              </a:ext>
            </a:extLst>
          </p:cNvPr>
          <p:cNvSpPr/>
          <p:nvPr/>
        </p:nvSpPr>
        <p:spPr>
          <a:xfrm>
            <a:off x="185032" y="2916938"/>
            <a:ext cx="517641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On-device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" altLang="zh-CN" sz="28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aradigm</a:t>
            </a:r>
            <a:r>
              <a:rPr lang="zh-CN" altLang="en-US" sz="2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5900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  <p:bldP spid="165" grpId="0" animBg="1"/>
      <p:bldP spid="1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On-device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incurs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huge resource cost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945439"/>
            <a:ext cx="11532704" cy="1802765"/>
          </a:xfrm>
        </p:spPr>
        <p:txBody>
          <a:bodyPr>
            <a:normAutofit fontScale="97500" lnSpcReduction="10000"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On-device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DNN training takes 7.14x longer than inference with the same batch size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On-device training consumes more energy than typical video players (</a:t>
            </a:r>
            <a:r>
              <a:rPr kumimoji="1" lang="en-US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TikTok and YouTube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 and gaming apps (</a:t>
            </a:r>
            <a:r>
              <a:rPr kumimoji="1" lang="en-US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Genshin Impact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870" y="2613574"/>
            <a:ext cx="2496185" cy="14909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945" y="2540548"/>
            <a:ext cx="2457450" cy="17132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10" y="4253865"/>
            <a:ext cx="4826000" cy="15513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2707" y="5901808"/>
            <a:ext cx="5703293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Train an epoch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CIFAR10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dataset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on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ResNet50 model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970" y="4257675"/>
            <a:ext cx="2552700" cy="14420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748270" y="5873750"/>
            <a:ext cx="36531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Watch more than 7.91 hour video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725" y="4324985"/>
            <a:ext cx="709930" cy="1125855"/>
          </a:xfrm>
          <a:prstGeom prst="rect">
            <a:avLst/>
          </a:prstGeom>
        </p:spPr>
      </p:pic>
      <p:sp>
        <p:nvSpPr>
          <p:cNvPr id="36" name="右弧形箭头 35"/>
          <p:cNvSpPr/>
          <p:nvPr/>
        </p:nvSpPr>
        <p:spPr>
          <a:xfrm rot="16200000">
            <a:off x="6666865" y="3956050"/>
            <a:ext cx="321945" cy="2777490"/>
          </a:xfrm>
          <a:prstGeom prst="curvedRightArrow">
            <a:avLst>
              <a:gd name="adj1" fmla="val 80316"/>
              <a:gd name="adj2" fmla="val 172980"/>
              <a:gd name="adj3" fmla="val 22159"/>
            </a:avLst>
          </a:prstGeom>
          <a:solidFill>
            <a:srgbClr val="9B0000"/>
          </a:solidFill>
          <a:ln>
            <a:solidFill>
              <a:srgbClr val="9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右弧形箭头 36"/>
          <p:cNvSpPr/>
          <p:nvPr/>
        </p:nvSpPr>
        <p:spPr>
          <a:xfrm rot="5400000">
            <a:off x="6586855" y="3071495"/>
            <a:ext cx="321945" cy="2777490"/>
          </a:xfrm>
          <a:prstGeom prst="curvedRightArrow">
            <a:avLst>
              <a:gd name="adj1" fmla="val 80316"/>
              <a:gd name="adj2" fmla="val 172980"/>
              <a:gd name="adj3" fmla="val 22159"/>
            </a:avLst>
          </a:prstGeom>
          <a:solidFill>
            <a:srgbClr val="9B0000"/>
          </a:solidFill>
          <a:ln>
            <a:solidFill>
              <a:srgbClr val="9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92" y="1363039"/>
            <a:ext cx="6604000" cy="5041900"/>
          </a:xfrm>
          <a:prstGeom prst="rect">
            <a:avLst/>
          </a:prstGeom>
        </p:spPr>
      </p:pic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1831EA46-26F8-6A41-9D95-0F4A9E1FD5C4}"/>
              </a:ext>
            </a:extLst>
          </p:cNvPr>
          <p:cNvSpPr txBox="1">
            <a:spLocks/>
          </p:cNvSpPr>
          <p:nvPr/>
        </p:nvSpPr>
        <p:spPr>
          <a:xfrm>
            <a:off x="104971" y="918209"/>
            <a:ext cx="11096625" cy="5078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Mixed-precision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Opportunity#1: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mixed-precision training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91392" y="2187954"/>
            <a:ext cx="5119794" cy="43088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b="1" i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Abstraction</a:t>
            </a:r>
            <a:r>
              <a:rPr lang="zh-CN" altLang="en-US" b="1" i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i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endParaRPr lang="en-GB" altLang="zh-CN" sz="1800" b="1" i="1" dirty="0">
              <a:solidFill>
                <a:srgbClr val="82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1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FP32 operators to mixed-precision operators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FP32 Conv</a:t>
            </a:r>
            <a:r>
              <a:rPr lang="zh-CN" alt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=&gt;</a:t>
            </a:r>
            <a:r>
              <a:rPr lang="zh-CN" alt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INT8</a:t>
            </a:r>
            <a:r>
              <a:rPr lang="zh-CN" alt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6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Conv+ReduceMax+Shift</a:t>
            </a:r>
            <a:endParaRPr lang="en" altLang="zh-CN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FP32 </a:t>
            </a:r>
            <a:r>
              <a:rPr lang="en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MaxPool</a:t>
            </a:r>
            <a:r>
              <a:rPr lang="en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=&gt;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INT8 </a:t>
            </a:r>
            <a:r>
              <a:rPr lang="en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MaxPool</a:t>
            </a:r>
            <a:r>
              <a:rPr lang="en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GB" altLang="zh-CN" sz="1600" i="1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1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Backpropagation rules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FP32 Conv Error Grad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INT8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Deconv</a:t>
            </a:r>
            <a:endParaRPr lang="en-GB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" altLang="zh-CN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FP32 Conv Weight Grad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INT8</a:t>
            </a:r>
            <a:r>
              <a:rPr lang="zh-CN" alt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rPr>
              <a:t>ConvBackpropFilter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rPr>
              <a:t> </a:t>
            </a:r>
            <a:endParaRPr lang="en-GB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1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Weight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Initializer :</a:t>
            </a:r>
            <a:r>
              <a:rPr lang="zh-CN" altLang="en-US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Xavier_normal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6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Type:</a:t>
            </a:r>
            <a:r>
              <a:rPr lang="zh-CN" altLang="en-US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Update:</a:t>
            </a:r>
            <a:r>
              <a:rPr lang="zh-CN" altLang="en-US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INT8</a:t>
            </a:r>
            <a:endParaRPr lang="en-GB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altLang="zh-CN" sz="1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Optimizer information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SGD</a:t>
            </a:r>
            <a:r>
              <a:rPr lang="zh-CN" altLang="en-US" sz="16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1600" i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Loss: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Cross-Entropy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Weight_decay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5e-4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rate: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0.01</a:t>
            </a:r>
            <a:endParaRPr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1D47A12-A622-954A-BEFE-5F52EBB47DA4}"/>
              </a:ext>
            </a:extLst>
          </p:cNvPr>
          <p:cNvSpPr/>
          <p:nvPr/>
        </p:nvSpPr>
        <p:spPr>
          <a:xfrm>
            <a:off x="1572502" y="4727435"/>
            <a:ext cx="3182113" cy="1269326"/>
          </a:xfrm>
          <a:prstGeom prst="rect">
            <a:avLst/>
          </a:prstGeom>
          <a:noFill/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E28C518-3A07-EE4D-856B-032074352999}"/>
              </a:ext>
            </a:extLst>
          </p:cNvPr>
          <p:cNvSpPr/>
          <p:nvPr/>
        </p:nvSpPr>
        <p:spPr>
          <a:xfrm>
            <a:off x="1383527" y="1904987"/>
            <a:ext cx="3371088" cy="610958"/>
          </a:xfrm>
          <a:prstGeom prst="rect">
            <a:avLst/>
          </a:prstGeom>
          <a:noFill/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44A8CE9-1692-9C4B-B51E-C96CF37E265C}"/>
              </a:ext>
            </a:extLst>
          </p:cNvPr>
          <p:cNvSpPr/>
          <p:nvPr/>
        </p:nvSpPr>
        <p:spPr>
          <a:xfrm>
            <a:off x="1566406" y="2698825"/>
            <a:ext cx="1530097" cy="1620431"/>
          </a:xfrm>
          <a:prstGeom prst="rect">
            <a:avLst/>
          </a:prstGeom>
          <a:noFill/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3DD213C-C857-904C-924E-A5BB35EC78CF}"/>
              </a:ext>
            </a:extLst>
          </p:cNvPr>
          <p:cNvSpPr txBox="1"/>
          <p:nvPr/>
        </p:nvSpPr>
        <p:spPr>
          <a:xfrm>
            <a:off x="6375716" y="1499248"/>
            <a:ext cx="29755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zh-CN" sz="2000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Lower training cost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F5B7A09-456E-7C41-9CF7-93CC70D130BE}"/>
              </a:ext>
            </a:extLst>
          </p:cNvPr>
          <p:cNvSpPr txBox="1"/>
          <p:nvPr/>
        </p:nvSpPr>
        <p:spPr>
          <a:xfrm>
            <a:off x="6375716" y="1006156"/>
            <a:ext cx="48912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ctr"/>
            <a:r>
              <a:rPr lang="en-US" altLang="zh-CN" sz="2000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Guaranteeing convergence accuracy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08AA7CC-FFFE-F346-8FBB-474CEFA093A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84017" y="980169"/>
            <a:ext cx="470439" cy="46826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A4B518C-E648-6D42-8254-390433B712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06488" y="1502895"/>
            <a:ext cx="470439" cy="4682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 animBg="1"/>
      <p:bldP spid="10" grpId="0" animBg="1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14">
            <a:extLst>
              <a:ext uri="{FF2B5EF4-FFF2-40B4-BE49-F238E27FC236}">
                <a16:creationId xmlns:a16="http://schemas.microsoft.com/office/drawing/2014/main" id="{E7BB54AA-C7DC-EC4B-9CCB-123C0B9668C4}"/>
              </a:ext>
            </a:extLst>
          </p:cNvPr>
          <p:cNvSpPr txBox="1">
            <a:spLocks/>
          </p:cNvSpPr>
          <p:nvPr/>
        </p:nvSpPr>
        <p:spPr>
          <a:xfrm>
            <a:off x="248014" y="990039"/>
            <a:ext cx="11096625" cy="50785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 baseline="0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  <a:cs typeface="DengXi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mixed-precision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Opportunity#1: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mixed-precision training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6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表格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9350969"/>
              </p:ext>
            </p:extLst>
          </p:nvPr>
        </p:nvGraphicFramePr>
        <p:xfrm>
          <a:off x="547689" y="1617377"/>
          <a:ext cx="11096622" cy="31699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876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2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1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76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494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4943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520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Mixed-precision</a:t>
                      </a: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algo.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Activation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Gradient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</a:t>
                      </a: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Update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Support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2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NITI</a:t>
                      </a:r>
                      <a:r>
                        <a:rPr lang="zh-CN" alt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[TPDS’22]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INT8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INT8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INT8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INT8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20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Octo</a:t>
                      </a:r>
                      <a:r>
                        <a:rPr lang="zh-CN" alt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[ATC’21]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INT8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INT8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INT8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INT8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Adaptive Fixed-Point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[CVPR’20]</a:t>
                      </a:r>
                      <a:endParaRPr lang="en-GB" altLang="zh-CN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INT8/INT16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INT8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INT8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FP32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2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WAGEUBN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[NN’20]</a:t>
                      </a:r>
                      <a:endParaRPr lang="en-GB" altLang="zh-CN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INT8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INT8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INT8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FP24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52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MLS Format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[arxiv’20]</a:t>
                      </a:r>
                      <a:endParaRPr lang="en-GB" altLang="zh-CN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INT8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INT8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INT8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FP32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✅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520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Chunk-based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[NIPS’18]</a:t>
                      </a:r>
                      <a:endParaRPr lang="en-GB" altLang="zh-CN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FP8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FP8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FP8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FP16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❎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53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GB" altLang="zh-CN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Unified INT8 Training</a:t>
                      </a:r>
                      <a:r>
                        <a:rPr lang="zh-CN" altLang="en-US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600" kern="1200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[CVPR’20]</a:t>
                      </a:r>
                      <a:endParaRPr lang="en-GB" altLang="zh-CN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INT8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INT8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INT8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FP32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❎</a:t>
                      </a:r>
                    </a:p>
                  </a:txBody>
                  <a:tcPr anchor="ctr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21" y="4871942"/>
            <a:ext cx="386626" cy="38662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721" y="5334679"/>
            <a:ext cx="400096" cy="400096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528347" y="4860538"/>
            <a:ext cx="8452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lack of support for certain low-precision operators such as FP8-based convolution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1528347" y="5374255"/>
            <a:ext cx="6775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GB" altLang="zh-CN" dirty="0">
                <a:latin typeface="Arial" panose="020B0604020202020204" pitchFamily="34" charset="0"/>
                <a:cs typeface="Arial" panose="020B0604020202020204" pitchFamily="34" charset="0"/>
              </a:rPr>
              <a:t>lack of support for cosine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-distance-based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algorithms</a:t>
            </a:r>
            <a:endParaRPr kumimoji="1" lang="en-GB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67007" y="3865675"/>
            <a:ext cx="11030418" cy="340535"/>
          </a:xfrm>
          <a:prstGeom prst="rect">
            <a:avLst/>
          </a:prstGeom>
          <a:noFill/>
          <a:ln w="412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567006" y="4206211"/>
            <a:ext cx="11030418" cy="574854"/>
          </a:xfrm>
          <a:prstGeom prst="rect">
            <a:avLst/>
          </a:prstGeom>
          <a:noFill/>
          <a:ln w="41275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D2A411-9098-E949-8FC0-1FB3C55806FE}"/>
              </a:ext>
            </a:extLst>
          </p:cNvPr>
          <p:cNvSpPr txBox="1"/>
          <p:nvPr/>
        </p:nvSpPr>
        <p:spPr>
          <a:xfrm>
            <a:off x="1335034" y="5796041"/>
            <a:ext cx="9185968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700" dirty="0">
                <a:solidFill>
                  <a:srgbClr val="222222"/>
                </a:solidFill>
                <a:latin typeface="Arial" panose="020B0604020202020204" pitchFamily="34" charset="0"/>
              </a:rPr>
              <a:t>[1]</a:t>
            </a:r>
            <a:r>
              <a:rPr lang="zh-CN" alt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" altLang="zh-CN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Wang M, </a:t>
            </a:r>
            <a:r>
              <a:rPr lang="en" altLang="zh-CN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Rasoulinezhad</a:t>
            </a:r>
            <a:r>
              <a:rPr lang="en" altLang="zh-CN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S, Leong P H W, et al. </a:t>
            </a:r>
            <a:r>
              <a:rPr lang="en" altLang="zh-CN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Niti</a:t>
            </a:r>
            <a:r>
              <a:rPr lang="en" altLang="zh-CN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Training integer neural networks using integer-only arithmetic[J]. IEEE Transactions on Parallel and Distributed Systems, 2022, 33(11): 3249-3261.</a:t>
            </a:r>
          </a:p>
          <a:p>
            <a:r>
              <a:rPr lang="en-US" altLang="zh-CN" sz="700" dirty="0">
                <a:solidFill>
                  <a:srgbClr val="222222"/>
                </a:solidFill>
                <a:latin typeface="Arial" panose="020B0604020202020204" pitchFamily="34" charset="0"/>
              </a:rPr>
              <a:t>[2]</a:t>
            </a:r>
            <a:r>
              <a:rPr lang="zh-CN" alt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" altLang="zh-CN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Zhou Q, Guo S, Qu Z, et al. Octo:{INT8} Training with Loss-aware Compensation and Backward Quantization for Tiny On-device Learning[C]//2021 USENIX Annual Technical Conference (USENIX ATC 21). 2021: 177-191.</a:t>
            </a:r>
          </a:p>
          <a:p>
            <a:r>
              <a:rPr lang="en-US" altLang="zh-CN" sz="700" dirty="0">
                <a:solidFill>
                  <a:srgbClr val="222222"/>
                </a:solidFill>
                <a:latin typeface="Arial" panose="020B0604020202020204" pitchFamily="34" charset="0"/>
              </a:rPr>
              <a:t>[3]</a:t>
            </a:r>
            <a:r>
              <a:rPr lang="zh-CN" alt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" altLang="zh-CN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 X, Liu S, Zhang R, et al. Fixed-point back-propagation training[C]//Proceedings of the IEEE/CVF Conference on Computer Vision and Pattern Recognition. 2020: 2330-2338.</a:t>
            </a:r>
          </a:p>
          <a:p>
            <a:r>
              <a:rPr lang="en-US" altLang="zh-CN" sz="700" dirty="0">
                <a:solidFill>
                  <a:srgbClr val="222222"/>
                </a:solidFill>
                <a:latin typeface="Arial" panose="020B0604020202020204" pitchFamily="34" charset="0"/>
              </a:rPr>
              <a:t>[4]</a:t>
            </a:r>
            <a:r>
              <a:rPr lang="zh-CN" alt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" altLang="zh-CN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Yang Y, Deng L, Wu S, et al. Training high-performance and large-scale deep neural networks with full 8-bit integers[J]. Neural Networks, 2020, 125: 70-82.</a:t>
            </a:r>
          </a:p>
          <a:p>
            <a:r>
              <a:rPr lang="en-US" altLang="zh-CN" sz="700" dirty="0">
                <a:solidFill>
                  <a:srgbClr val="222222"/>
                </a:solidFill>
                <a:latin typeface="Arial" panose="020B0604020202020204" pitchFamily="34" charset="0"/>
              </a:rPr>
              <a:t>[5]</a:t>
            </a:r>
            <a:r>
              <a:rPr lang="zh-CN" alt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" altLang="zh-CN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Zhong K, Zhao T, Ning X, et al. Towards lower bit multiplication for convolutional neural network training[J]. </a:t>
            </a:r>
            <a:r>
              <a:rPr lang="en" altLang="zh-CN" sz="7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" altLang="zh-CN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arXiv:2006.02804, 2020, 3(4).</a:t>
            </a:r>
          </a:p>
          <a:p>
            <a:r>
              <a:rPr lang="en-US" altLang="zh-CN" sz="700" dirty="0">
                <a:solidFill>
                  <a:srgbClr val="222222"/>
                </a:solidFill>
                <a:latin typeface="Arial" panose="020B0604020202020204" pitchFamily="34" charset="0"/>
              </a:rPr>
              <a:t>[6]</a:t>
            </a:r>
            <a:r>
              <a:rPr lang="zh-CN" alt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" altLang="zh-CN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Wang N, Choi J, Brand D, et al. Training deep neural networks with 8-bit floating point numbers[J]. Advances in neural information processing systems, 2018, 31.</a:t>
            </a:r>
          </a:p>
          <a:p>
            <a:r>
              <a:rPr lang="en-US" altLang="zh-CN" sz="700" dirty="0">
                <a:solidFill>
                  <a:srgbClr val="222222"/>
                </a:solidFill>
                <a:latin typeface="Arial" panose="020B0604020202020204" pitchFamily="34" charset="0"/>
              </a:rPr>
              <a:t>[7]</a:t>
            </a:r>
            <a:r>
              <a:rPr lang="zh-CN" altLang="en-US" sz="7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" altLang="zh-CN" sz="7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Zhu F, Gong R, Yu F, et al. Towards unified int8 training for convolutional neural network[C]//Proceedings of the IEEE/CVF Conference on Computer Vision and Pattern Recognition. 2020: 1969-1979.</a:t>
            </a:r>
            <a:endParaRPr lang="zh-CN" altLang="en-US" sz="7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5" grpId="0"/>
      <p:bldP spid="28" grpId="0" animBg="1"/>
      <p:bldP spid="3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14">
            <a:extLst>
              <a:ext uri="{FF2B5EF4-FFF2-40B4-BE49-F238E27FC236}">
                <a16:creationId xmlns:a16="http://schemas.microsoft.com/office/drawing/2014/main" id="{E555F321-2EF7-804F-8925-8ACBD7DB3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452" y="990039"/>
            <a:ext cx="11574793" cy="5078552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Hexagon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Digital Signal Processor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(Hexagon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DSP)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DSP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designed to allow significant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compute workloads for </a:t>
            </a:r>
            <a:r>
              <a:rPr lang="en" altLang="zh-CN" sz="18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advanced image processing and computer vision</a:t>
            </a:r>
          </a:p>
          <a:p>
            <a:pPr lvl="1"/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DSP</a:t>
            </a:r>
            <a:r>
              <a:rPr lang="zh-CN" alt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particularly suits integer operations, i.e., </a:t>
            </a:r>
            <a:r>
              <a:rPr lang="en" altLang="zh-CN" sz="18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INT8-based matrix multiplication</a:t>
            </a:r>
          </a:p>
          <a:p>
            <a:pPr lvl="1"/>
            <a:r>
              <a:rPr lang="en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DSP has been demonstrated to be </a:t>
            </a:r>
            <a:r>
              <a:rPr lang="en" altLang="zh-CN" sz="1800" b="1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11.3×/4.0× </a:t>
            </a:r>
            <a:r>
              <a:rPr lang="en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more energy-efficient than CPU/GPU in DL inference tasks</a:t>
            </a:r>
            <a:endParaRPr lang="en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" altLang="zh-CN" dirty="0"/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4801" y="69846"/>
            <a:ext cx="11743386" cy="800101"/>
          </a:xfrm>
        </p:spPr>
        <p:txBody>
          <a:bodyPr>
            <a:no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Opportunity#2: </a:t>
            </a: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DSP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mixed-precision</a:t>
            </a:r>
            <a:r>
              <a:rPr kumimoji="1" lang="zh-CN" alt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inference</a:t>
            </a:r>
            <a:endParaRPr kumimoji="1"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0102A6-8E57-374B-8B29-6BD45F67EE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37" y="3039873"/>
            <a:ext cx="4952334" cy="29714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A4278EC-1FCB-3D45-9ECB-84A3E6628EBB}"/>
              </a:ext>
            </a:extLst>
          </p:cNvPr>
          <p:cNvSpPr/>
          <p:nvPr/>
        </p:nvSpPr>
        <p:spPr>
          <a:xfrm>
            <a:off x="2537138" y="4359498"/>
            <a:ext cx="2933328" cy="978794"/>
          </a:xfrm>
          <a:prstGeom prst="rect">
            <a:avLst/>
          </a:prstGeom>
          <a:noFill/>
          <a:ln w="381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C63DDD6-CA33-0342-9FF8-EB871A644EAF}"/>
              </a:ext>
            </a:extLst>
          </p:cNvPr>
          <p:cNvSpPr txBox="1"/>
          <p:nvPr/>
        </p:nvSpPr>
        <p:spPr>
          <a:xfrm>
            <a:off x="2355829" y="5980787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1024bit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5BB1F5-BE88-244D-B5E0-BF2386B91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09" y="5909643"/>
            <a:ext cx="511620" cy="51162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6FEB22B-EA54-E74D-AFB3-10B022571456}"/>
              </a:ext>
            </a:extLst>
          </p:cNvPr>
          <p:cNvSpPr txBox="1"/>
          <p:nvPr/>
        </p:nvSpPr>
        <p:spPr>
          <a:xfrm>
            <a:off x="2638611" y="3322169"/>
            <a:ext cx="26935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Hexagon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DSP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C9D6D912-28EF-FE45-9A4E-76729BFE6A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973832"/>
              </p:ext>
            </p:extLst>
          </p:nvPr>
        </p:nvGraphicFramePr>
        <p:xfrm>
          <a:off x="6239996" y="3815960"/>
          <a:ext cx="5723342" cy="1419225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1615168">
                  <a:extLst>
                    <a:ext uri="{9D8B030D-6E8A-4147-A177-3AD203B41FA5}">
                      <a16:colId xmlns:a16="http://schemas.microsoft.com/office/drawing/2014/main" val="1175323227"/>
                    </a:ext>
                  </a:extLst>
                </a:gridCol>
                <a:gridCol w="1315552">
                  <a:extLst>
                    <a:ext uri="{9D8B030D-6E8A-4147-A177-3AD203B41FA5}">
                      <a16:colId xmlns:a16="http://schemas.microsoft.com/office/drawing/2014/main" val="1349893566"/>
                    </a:ext>
                  </a:extLst>
                </a:gridCol>
                <a:gridCol w="1391776">
                  <a:extLst>
                    <a:ext uri="{9D8B030D-6E8A-4147-A177-3AD203B41FA5}">
                      <a16:colId xmlns:a16="http://schemas.microsoft.com/office/drawing/2014/main" val="4240373793"/>
                    </a:ext>
                  </a:extLst>
                </a:gridCol>
                <a:gridCol w="1400846">
                  <a:extLst>
                    <a:ext uri="{9D8B030D-6E8A-4147-A177-3AD203B41FA5}">
                      <a16:colId xmlns:a16="http://schemas.microsoft.com/office/drawing/2014/main" val="2088145244"/>
                    </a:ext>
                  </a:extLst>
                </a:gridCol>
              </a:tblGrid>
              <a:tr h="2133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endParaRPr lang="zh-CN" altLang="en-US" sz="1400" b="1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FP32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CPU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INT8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DSP</a:t>
                      </a:r>
                      <a:r>
                        <a:rPr lang="zh-CN" altLang="en-US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INT8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7314270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MobileNet-V1-224</a:t>
                      </a:r>
                      <a:endParaRPr lang="en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0.00494</a:t>
                      </a:r>
                      <a:endParaRPr lang="en-US" altLang="zh-CN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0.00126</a:t>
                      </a:r>
                      <a:endParaRPr lang="en-US" altLang="zh-CN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0.000317</a:t>
                      </a:r>
                      <a:endParaRPr lang="en-US" altLang="zh-CN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43548014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MobileNet-V2-224</a:t>
                      </a:r>
                      <a:endParaRPr lang="en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0.00356</a:t>
                      </a:r>
                      <a:endParaRPr lang="en-US" altLang="zh-CN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0.00127</a:t>
                      </a:r>
                      <a:endParaRPr lang="en-US" altLang="zh-CN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0.000336</a:t>
                      </a:r>
                      <a:endParaRPr lang="en-US" altLang="zh-CN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89576422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ResNet-224</a:t>
                      </a:r>
                      <a:endParaRPr lang="en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0.0332</a:t>
                      </a:r>
                      <a:endParaRPr lang="en-US" altLang="zh-CN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0.0073</a:t>
                      </a:r>
                      <a:endParaRPr lang="en-US" altLang="zh-CN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0.00161</a:t>
                      </a:r>
                      <a:endParaRPr lang="en-US" altLang="zh-CN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6922586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" sz="1400" b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Inception-V4-299</a:t>
                      </a:r>
                      <a:endParaRPr lang="en" sz="1400" b="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0.11</a:t>
                      </a:r>
                      <a:endParaRPr lang="en-US" altLang="zh-CN" sz="1400" b="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0.0222</a:t>
                      </a:r>
                      <a:endParaRPr lang="en-US" altLang="zh-CN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0.0033</a:t>
                      </a:r>
                      <a:endParaRPr lang="en-US" altLang="zh-CN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96572603"/>
                  </a:ext>
                </a:extLst>
              </a:tr>
              <a:tr h="21336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" sz="1400" b="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EfficientNet-V2-224</a:t>
                      </a:r>
                      <a:endParaRPr lang="en" sz="1400" b="0" kern="12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0.0104</a:t>
                      </a:r>
                      <a:endParaRPr lang="en-US" altLang="zh-CN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0.00333</a:t>
                      </a:r>
                      <a:endParaRPr lang="en-US" altLang="zh-CN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0.000693</a:t>
                      </a:r>
                      <a:endParaRPr lang="en-US" altLang="zh-CN" sz="1400" b="0" kern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19029578"/>
                  </a:ext>
                </a:extLst>
              </a:tr>
            </a:tbl>
          </a:graphicData>
        </a:graphic>
      </p:graphicFrame>
      <p:sp>
        <p:nvSpPr>
          <p:cNvPr id="19" name="文本框 18">
            <a:extLst>
              <a:ext uri="{FF2B5EF4-FFF2-40B4-BE49-F238E27FC236}">
                <a16:creationId xmlns:a16="http://schemas.microsoft.com/office/drawing/2014/main" id="{104331F9-3B7E-B343-9123-F46C9A6618EF}"/>
              </a:ext>
            </a:extLst>
          </p:cNvPr>
          <p:cNvSpPr txBox="1"/>
          <p:nvPr/>
        </p:nvSpPr>
        <p:spPr>
          <a:xfrm>
            <a:off x="6833788" y="3273169"/>
            <a:ext cx="4535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Inference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TFLite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mAh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5089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7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Opportunity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8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7A5AAF1-A09D-014B-80A3-9DEBAF401ECC}"/>
              </a:ext>
            </a:extLst>
          </p:cNvPr>
          <p:cNvSpPr/>
          <p:nvPr/>
        </p:nvSpPr>
        <p:spPr>
          <a:xfrm>
            <a:off x="6850883" y="3610931"/>
            <a:ext cx="5067867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zh-CN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offload</a:t>
            </a:r>
            <a:r>
              <a:rPr lang="zh-CN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mixed-precision</a:t>
            </a:r>
            <a:r>
              <a:rPr lang="zh-CN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zh-CN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workload</a:t>
            </a:r>
            <a:r>
              <a:rPr lang="zh-CN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DSP?</a:t>
            </a:r>
            <a:endParaRPr lang="zh-CN" altLang="en-US" sz="3200" b="1" dirty="0">
              <a:ln w="9525">
                <a:solidFill>
                  <a:schemeClr val="bg1"/>
                </a:solidFill>
                <a:prstDash val="solid"/>
              </a:ln>
              <a:solidFill>
                <a:srgbClr val="82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50265FA4-4947-1F40-9E4E-049051DF34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774" y="3610931"/>
            <a:ext cx="1645032" cy="164503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543986F-E833-AE4D-9B79-6B69C283D1E1}"/>
              </a:ext>
            </a:extLst>
          </p:cNvPr>
          <p:cNvSpPr/>
          <p:nvPr/>
        </p:nvSpPr>
        <p:spPr>
          <a:xfrm>
            <a:off x="767200" y="1329539"/>
            <a:ext cx="3355276" cy="954107"/>
          </a:xfrm>
          <a:prstGeom prst="rect">
            <a:avLst/>
          </a:prstGeom>
          <a:noFill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Mixed-precision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inference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5D43082-C831-3543-A623-4BEA2E80A9D9}"/>
              </a:ext>
            </a:extLst>
          </p:cNvPr>
          <p:cNvGrpSpPr/>
          <p:nvPr/>
        </p:nvGrpSpPr>
        <p:grpSpPr>
          <a:xfrm>
            <a:off x="5520655" y="2119917"/>
            <a:ext cx="1167177" cy="1184914"/>
            <a:chOff x="10174304" y="3093698"/>
            <a:chExt cx="915861" cy="915861"/>
          </a:xfrm>
        </p:grpSpPr>
        <p:pic>
          <p:nvPicPr>
            <p:cNvPr id="24" name="Picture 4" descr="Cpu, mobile, perfomance, phone, processor, smartphone icon - Download on  Iconfinder">
              <a:extLst>
                <a:ext uri="{FF2B5EF4-FFF2-40B4-BE49-F238E27FC236}">
                  <a16:creationId xmlns:a16="http://schemas.microsoft.com/office/drawing/2014/main" id="{3B1C318E-70B4-7141-A6C7-0C35B0C99C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74304" y="3093698"/>
              <a:ext cx="915861" cy="9158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AC41F98F-5228-8648-8E52-73AE89536E4B}"/>
                </a:ext>
              </a:extLst>
            </p:cNvPr>
            <p:cNvSpPr/>
            <p:nvPr/>
          </p:nvSpPr>
          <p:spPr>
            <a:xfrm>
              <a:off x="10468471" y="3330293"/>
              <a:ext cx="324000" cy="360000"/>
            </a:xfrm>
            <a:prstGeom prst="round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C4A6A552-C55B-BE47-96C9-3E14FD77D87E}"/>
                </a:ext>
              </a:extLst>
            </p:cNvPr>
            <p:cNvSpPr txBox="1"/>
            <p:nvPr/>
          </p:nvSpPr>
          <p:spPr>
            <a:xfrm>
              <a:off x="10350474" y="3388705"/>
              <a:ext cx="559993" cy="30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zh-CN" sz="2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Arial" panose="020B0604020202020204" pitchFamily="34" charset="0"/>
                </a:rPr>
                <a:t>DSP</a:t>
              </a:r>
              <a:endParaRPr kumimoji="1"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B9A8C9A8-E3B7-7D41-AFAD-5404E09EDEC8}"/>
              </a:ext>
            </a:extLst>
          </p:cNvPr>
          <p:cNvSpPr/>
          <p:nvPr/>
        </p:nvSpPr>
        <p:spPr>
          <a:xfrm>
            <a:off x="8172826" y="1399550"/>
            <a:ext cx="3355276" cy="523220"/>
          </a:xfrm>
          <a:prstGeom prst="rect">
            <a:avLst/>
          </a:prstGeom>
          <a:noFill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!!!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E2526476-A3F2-1347-9EA0-603809CBC0AA}"/>
              </a:ext>
            </a:extLst>
          </p:cNvPr>
          <p:cNvSpPr/>
          <p:nvPr/>
        </p:nvSpPr>
        <p:spPr>
          <a:xfrm>
            <a:off x="631830" y="4301856"/>
            <a:ext cx="3355276" cy="954107"/>
          </a:xfrm>
          <a:prstGeom prst="rect">
            <a:avLst/>
          </a:prstGeom>
          <a:noFill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Mixed-precision</a:t>
            </a:r>
            <a:r>
              <a:rPr lang="zh-CN" altLang="en-US" sz="28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ln w="6600">
                  <a:noFill/>
                  <a:prstDash val="solid"/>
                </a:ln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16BBED1D-D880-2C42-BCCE-51E712BC9AE5}"/>
              </a:ext>
            </a:extLst>
          </p:cNvPr>
          <p:cNvCxnSpPr>
            <a:cxnSpLocks/>
          </p:cNvCxnSpPr>
          <p:nvPr/>
        </p:nvCxnSpPr>
        <p:spPr>
          <a:xfrm>
            <a:off x="3950633" y="1836115"/>
            <a:ext cx="1351722" cy="465011"/>
          </a:xfrm>
          <a:prstGeom prst="straightConnector1">
            <a:avLst/>
          </a:prstGeom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25AC3657-8EF6-AF42-B6AD-3A19B0A749D3}"/>
              </a:ext>
            </a:extLst>
          </p:cNvPr>
          <p:cNvSpPr txBox="1"/>
          <p:nvPr/>
        </p:nvSpPr>
        <p:spPr>
          <a:xfrm rot="1083230">
            <a:off x="3399038" y="1691937"/>
            <a:ext cx="2693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offloading</a:t>
            </a:r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8FAE8EBE-FEFB-CB47-A038-B046E86A5555}"/>
              </a:ext>
            </a:extLst>
          </p:cNvPr>
          <p:cNvCxnSpPr>
            <a:cxnSpLocks/>
          </p:cNvCxnSpPr>
          <p:nvPr/>
        </p:nvCxnSpPr>
        <p:spPr>
          <a:xfrm flipV="1">
            <a:off x="6806478" y="1860055"/>
            <a:ext cx="1903744" cy="565963"/>
          </a:xfrm>
          <a:prstGeom prst="straightConnector1">
            <a:avLst/>
          </a:prstGeom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右弧形箭头 31">
            <a:extLst>
              <a:ext uri="{FF2B5EF4-FFF2-40B4-BE49-F238E27FC236}">
                <a16:creationId xmlns:a16="http://schemas.microsoft.com/office/drawing/2014/main" id="{5AF0C074-8DD0-9945-9C0D-1A69ECFB9941}"/>
              </a:ext>
            </a:extLst>
          </p:cNvPr>
          <p:cNvSpPr/>
          <p:nvPr/>
        </p:nvSpPr>
        <p:spPr>
          <a:xfrm rot="16200000">
            <a:off x="1994447" y="2709927"/>
            <a:ext cx="499318" cy="1515416"/>
          </a:xfrm>
          <a:prstGeom prst="curvedRightArrow">
            <a:avLst>
              <a:gd name="adj1" fmla="val 80316"/>
              <a:gd name="adj2" fmla="val 172980"/>
              <a:gd name="adj3" fmla="val 2215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右弧形箭头 32">
            <a:extLst>
              <a:ext uri="{FF2B5EF4-FFF2-40B4-BE49-F238E27FC236}">
                <a16:creationId xmlns:a16="http://schemas.microsoft.com/office/drawing/2014/main" id="{2BCDBC7E-5A67-0547-B171-ED3383D453FC}"/>
              </a:ext>
            </a:extLst>
          </p:cNvPr>
          <p:cNvSpPr/>
          <p:nvPr/>
        </p:nvSpPr>
        <p:spPr>
          <a:xfrm rot="5400000">
            <a:off x="1824849" y="2040297"/>
            <a:ext cx="634777" cy="1515417"/>
          </a:xfrm>
          <a:prstGeom prst="curvedRightArrow">
            <a:avLst>
              <a:gd name="adj1" fmla="val 46855"/>
              <a:gd name="adj2" fmla="val 114242"/>
              <a:gd name="adj3" fmla="val 22159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00" b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9896B0D-353F-B641-9AEA-DB32692186C0}"/>
              </a:ext>
            </a:extLst>
          </p:cNvPr>
          <p:cNvSpPr txBox="1"/>
          <p:nvPr/>
        </p:nvSpPr>
        <p:spPr>
          <a:xfrm>
            <a:off x="2899946" y="2705020"/>
            <a:ext cx="19986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matrix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multiplication</a:t>
            </a:r>
            <a:r>
              <a:rPr lang="zh-CN" alt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workload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F53FC2B-0A96-3642-9F8D-4F1B1D90E97B}"/>
              </a:ext>
            </a:extLst>
          </p:cNvPr>
          <p:cNvSpPr txBox="1"/>
          <p:nvPr/>
        </p:nvSpPr>
        <p:spPr>
          <a:xfrm>
            <a:off x="6783783" y="2207951"/>
            <a:ext cx="27357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power</a:t>
            </a:r>
          </a:p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Vector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integer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operation</a:t>
            </a: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4D0C88C7-25F3-1145-BFE3-E11934CC5734}"/>
              </a:ext>
            </a:extLst>
          </p:cNvPr>
          <p:cNvCxnSpPr>
            <a:cxnSpLocks/>
          </p:cNvCxnSpPr>
          <p:nvPr/>
        </p:nvCxnSpPr>
        <p:spPr>
          <a:xfrm flipV="1">
            <a:off x="3909502" y="3781112"/>
            <a:ext cx="1332484" cy="810650"/>
          </a:xfrm>
          <a:prstGeom prst="straightConnector1">
            <a:avLst/>
          </a:prstGeom>
          <a:ln w="38100">
            <a:solidFill>
              <a:srgbClr val="82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DDB1BAFC-8E66-F843-8C18-A2CD2911C284}"/>
              </a:ext>
            </a:extLst>
          </p:cNvPr>
          <p:cNvSpPr txBox="1"/>
          <p:nvPr/>
        </p:nvSpPr>
        <p:spPr>
          <a:xfrm rot="19695468">
            <a:off x="3314772" y="3859765"/>
            <a:ext cx="21268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offloading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8" grpId="0"/>
      <p:bldP spid="27" grpId="0"/>
      <p:bldP spid="28" grpId="0"/>
      <p:bldP spid="30" grpId="0"/>
      <p:bldP spid="32" grpId="0" animBg="1"/>
      <p:bldP spid="33" grpId="0" animBg="1"/>
      <p:bldP spid="34" grpId="0"/>
      <p:bldP spid="35" grpId="0"/>
      <p:bldP spid="3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47815E6-57B1-2D42-9CF8-403B1B8BC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30" y="1287708"/>
            <a:ext cx="10833332" cy="26163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Design overview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2F36D-79C7-9E48-BB95-EECC689E89CC}" type="slidenum">
              <a:rPr kumimoji="1" lang="zh-CN" altLang="en-US" smtClean="0">
                <a:latin typeface="Arial" panose="020B0604020202020204" pitchFamily="34" charset="0"/>
                <a:cs typeface="Arial" panose="020B0604020202020204" pitchFamily="34" charset="0"/>
              </a:rPr>
              <a:t>9</a:t>
            </a:fld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B77DFC-E5F1-D545-B478-71411D7371CC}"/>
              </a:ext>
            </a:extLst>
          </p:cNvPr>
          <p:cNvSpPr txBox="1"/>
          <p:nvPr/>
        </p:nvSpPr>
        <p:spPr>
          <a:xfrm>
            <a:off x="506955" y="43712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82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1⃣️</a:t>
            </a:r>
            <a:endParaRPr kumimoji="1" lang="zh-CN" altLang="en-US" dirty="0">
              <a:solidFill>
                <a:srgbClr val="82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C3A70C6-6C9D-FA4B-AA87-1EDB2260D20D}"/>
              </a:ext>
            </a:extLst>
          </p:cNvPr>
          <p:cNvSpPr/>
          <p:nvPr/>
        </p:nvSpPr>
        <p:spPr>
          <a:xfrm>
            <a:off x="570173" y="1331154"/>
            <a:ext cx="1255733" cy="2099208"/>
          </a:xfrm>
          <a:prstGeom prst="rect">
            <a:avLst/>
          </a:prstGeom>
          <a:noFill/>
          <a:ln w="254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2B53F3F-3E25-2744-A2F2-95C709A79C3D}"/>
              </a:ext>
            </a:extLst>
          </p:cNvPr>
          <p:cNvSpPr/>
          <p:nvPr/>
        </p:nvSpPr>
        <p:spPr>
          <a:xfrm>
            <a:off x="1879066" y="1331154"/>
            <a:ext cx="2101646" cy="2097846"/>
          </a:xfrm>
          <a:prstGeom prst="rect">
            <a:avLst/>
          </a:prstGeom>
          <a:noFill/>
          <a:ln w="254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CA3FBDE-DFB2-B84D-8336-E3E1D26B9070}"/>
              </a:ext>
            </a:extLst>
          </p:cNvPr>
          <p:cNvSpPr/>
          <p:nvPr/>
        </p:nvSpPr>
        <p:spPr>
          <a:xfrm>
            <a:off x="4482498" y="1339467"/>
            <a:ext cx="5573865" cy="2097846"/>
          </a:xfrm>
          <a:prstGeom prst="rect">
            <a:avLst/>
          </a:prstGeom>
          <a:noFill/>
          <a:ln w="254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283DCA4-3EBE-5D4D-833F-AE16522AEC9D}"/>
              </a:ext>
            </a:extLst>
          </p:cNvPr>
          <p:cNvSpPr/>
          <p:nvPr/>
        </p:nvSpPr>
        <p:spPr>
          <a:xfrm>
            <a:off x="10082663" y="1338156"/>
            <a:ext cx="1350224" cy="2090844"/>
          </a:xfrm>
          <a:prstGeom prst="rect">
            <a:avLst/>
          </a:prstGeom>
          <a:noFill/>
          <a:ln w="25400">
            <a:solidFill>
              <a:srgbClr val="8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0AC6F18-D10E-1346-B8DF-2BA5FDF0945B}"/>
              </a:ext>
            </a:extLst>
          </p:cNvPr>
          <p:cNvSpPr txBox="1"/>
          <p:nvPr/>
        </p:nvSpPr>
        <p:spPr>
          <a:xfrm>
            <a:off x="1606778" y="4232769"/>
            <a:ext cx="52776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rPr>
              <a:t>Input</a:t>
            </a:r>
            <a:r>
              <a:rPr lang="zh-CN" alt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rPr>
              <a:t>m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rPr>
              <a:t>ixed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STSong" panose="02010600040101010101" pitchFamily="2" charset="-122"/>
                <a:cs typeface="Arial" panose="020B0604020202020204" pitchFamily="34" charset="0"/>
              </a:rPr>
              <a:t>-precision training algo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rithms</a:t>
            </a:r>
            <a:r>
              <a:rPr lang="zh-CN" altLang="en-US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config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CN" alt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</a:t>
            </a:r>
            <a:r>
              <a:rPr lang="zh-CN" alt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NITI,</a:t>
            </a:r>
            <a:r>
              <a:rPr lang="zh-CN" alt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deployed</a:t>
            </a:r>
            <a:r>
              <a:rPr lang="zh-CN" alt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 file</a:t>
            </a:r>
            <a:endParaRPr lang="en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D25D6A3-9D45-1D42-9B22-535505F62CA7}"/>
              </a:ext>
            </a:extLst>
          </p:cNvPr>
          <p:cNvSpPr txBox="1"/>
          <p:nvPr/>
        </p:nvSpPr>
        <p:spPr>
          <a:xfrm>
            <a:off x="493751" y="535629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2⃣️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8D2C300-E28A-4040-A80F-747130F4B36F}"/>
              </a:ext>
            </a:extLst>
          </p:cNvPr>
          <p:cNvSpPr txBox="1"/>
          <p:nvPr/>
        </p:nvSpPr>
        <p:spPr>
          <a:xfrm>
            <a:off x="6855232" y="43712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3⃣️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E72E383-474A-AF4D-A418-ECEADB471528}"/>
              </a:ext>
            </a:extLst>
          </p:cNvPr>
          <p:cNvSpPr txBox="1"/>
          <p:nvPr/>
        </p:nvSpPr>
        <p:spPr>
          <a:xfrm>
            <a:off x="6843040" y="53298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4⃣️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3ACD3A7-7125-1544-B634-5AB0B11152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24" y="4137640"/>
            <a:ext cx="757389" cy="75738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B9EAD54-187E-5445-9940-64F651D14E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441" y="5155433"/>
            <a:ext cx="625411" cy="62541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24FEC17-0B1D-B045-B743-C7CBA4DF4B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128" y="4316758"/>
            <a:ext cx="478354" cy="478354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72F3C60C-57DB-B94E-95E0-9E54A822F839}"/>
              </a:ext>
            </a:extLst>
          </p:cNvPr>
          <p:cNvSpPr txBox="1"/>
          <p:nvPr/>
        </p:nvSpPr>
        <p:spPr>
          <a:xfrm>
            <a:off x="1552948" y="5307760"/>
            <a:ext cx="5277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rgbClr val="000000"/>
                </a:solidFill>
                <a:effectLst/>
                <a:latin typeface="LinLibertineT"/>
                <a:ea typeface="STSong" panose="02010600040101010101" pitchFamily="2" charset="-122"/>
              </a:defRPr>
            </a:lvl1pPr>
          </a:lstStyle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ranslate</a:t>
            </a:r>
            <a:r>
              <a:rPr lang="en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models from different front-end frameworks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A20827A-F9FA-9B4D-96F9-33908EBD35CC}"/>
              </a:ext>
            </a:extLst>
          </p:cNvPr>
          <p:cNvSpPr txBox="1"/>
          <p:nvPr/>
        </p:nvSpPr>
        <p:spPr>
          <a:xfrm>
            <a:off x="7757927" y="4368507"/>
            <a:ext cx="42956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enerate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CPU and DSP compute subgraphs</a:t>
            </a:r>
            <a:endParaRPr lang="en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688446D7-2F4B-6C4B-9EC6-23762274CD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755" y="5148895"/>
            <a:ext cx="625412" cy="625412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9794F0E3-3481-0446-93CC-20A59119AF49}"/>
              </a:ext>
            </a:extLst>
          </p:cNvPr>
          <p:cNvSpPr txBox="1"/>
          <p:nvPr/>
        </p:nvSpPr>
        <p:spPr>
          <a:xfrm>
            <a:off x="7782482" y="5178774"/>
            <a:ext cx="31035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" altLang="zh-CN" sz="160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erform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compute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CN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subgraph</a:t>
            </a:r>
          </a:p>
          <a:p>
            <a:r>
              <a:rPr lang="en" altLang="zh-CN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execution</a:t>
            </a:r>
            <a:endParaRPr lang="en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 animBg="1"/>
      <p:bldP spid="13" grpId="0" animBg="1"/>
      <p:bldP spid="16" grpId="0"/>
      <p:bldP spid="18" grpId="0"/>
      <p:bldP spid="19" grpId="0"/>
      <p:bldP spid="20" grpId="0"/>
      <p:bldP spid="26" grpId="0"/>
      <p:bldP spid="28" grpId="0"/>
      <p:bldP spid="3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8045</TotalTime>
  <Words>3903</Words>
  <Application>Microsoft Macintosh PowerPoint</Application>
  <PresentationFormat>宽屏</PresentationFormat>
  <Paragraphs>726</Paragraphs>
  <Slides>26</Slides>
  <Notes>26</Notes>
  <HiddenSlides>1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43" baseType="lpstr">
      <vt:lpstr>DengXian</vt:lpstr>
      <vt:lpstr>DengXian</vt:lpstr>
      <vt:lpstr>等线 Light</vt:lpstr>
      <vt:lpstr>STSong</vt:lpstr>
      <vt:lpstr>Inconsolatazi4-Regular</vt:lpstr>
      <vt:lpstr>Lantinghei SC Demibold</vt:lpstr>
      <vt:lpstr>LibertineMathMI</vt:lpstr>
      <vt:lpstr>LibertineMathMI7</vt:lpstr>
      <vt:lpstr>LinLibertineT</vt:lpstr>
      <vt:lpstr>LinLibertineTB</vt:lpstr>
      <vt:lpstr>LinLibertineTI</vt:lpstr>
      <vt:lpstr>txsys</vt:lpstr>
      <vt:lpstr>Arial</vt:lpstr>
      <vt:lpstr>Calibri</vt:lpstr>
      <vt:lpstr>Wingdings</vt:lpstr>
      <vt:lpstr>Office 主题​​</vt:lpstr>
      <vt:lpstr>Office 主题</vt:lpstr>
      <vt:lpstr>Mandheling: Mixed-Precision On-Device DNN Training  with DSP Offloading</vt:lpstr>
      <vt:lpstr>Emerging mobile DNN applications</vt:lpstr>
      <vt:lpstr>Emerging on-device learning</vt:lpstr>
      <vt:lpstr>On-device training incurs huge resource cost</vt:lpstr>
      <vt:lpstr>Opportunity#1: mixed-precision training</vt:lpstr>
      <vt:lpstr>Opportunity#1: mixed-precision training</vt:lpstr>
      <vt:lpstr>Opportunity#2: DSP efficiency in mixed-precision inference</vt:lpstr>
      <vt:lpstr>Opportunity</vt:lpstr>
      <vt:lpstr>Design overview</vt:lpstr>
      <vt:lpstr>Challenge#1: DSP-unfriendly operators</vt:lpstr>
      <vt:lpstr>CPU-DSP co-scheduling</vt:lpstr>
      <vt:lpstr>Challenge#2: dynamic rescaling does not fit DSP</vt:lpstr>
      <vt:lpstr>Self-adaptive rescaling</vt:lpstr>
      <vt:lpstr>Challenge#3: exhausted data cache</vt:lpstr>
      <vt:lpstr>Batch splitting</vt:lpstr>
      <vt:lpstr>Challenge#4: costly compute-subgraph preparation</vt:lpstr>
      <vt:lpstr>DSP compute subgraph reuse</vt:lpstr>
      <vt:lpstr>Evaluation: settings</vt:lpstr>
      <vt:lpstr>Evaluation: per-batch performance</vt:lpstr>
      <vt:lpstr>Evaluation: per-batch performance</vt:lpstr>
      <vt:lpstr>Evaluation: per-batch performance</vt:lpstr>
      <vt:lpstr>Evaluation: end-to-end performance</vt:lpstr>
      <vt:lpstr>Evaluation: end-to-end performance</vt:lpstr>
      <vt:lpstr>Evaluation: fit to various training algorithms</vt:lpstr>
      <vt:lpstr>Conclusion</vt:lpstr>
      <vt:lpstr>Mandheling: Mixed-Precision On-Device DNN Training with DSP Offloading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Microsoft Office User</dc:creator>
  <cp:lastModifiedBy>Xu Daliang</cp:lastModifiedBy>
  <cp:revision>1032</cp:revision>
  <dcterms:created xsi:type="dcterms:W3CDTF">2022-09-24T14:17:37Z</dcterms:created>
  <dcterms:modified xsi:type="dcterms:W3CDTF">2022-10-18T05:03:40Z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0BCC6D3C410A74B4B5572C63194F6AE8</vt:lpwstr>
  </property>
  <property fmtid="{D5CDD505-2E9C-101B-9397-08002B2CF9AE}" pid="3" name="KSOProductBuildVer">
    <vt:lpwstr>2052-4.5.0.7415</vt:lpwstr>
  </property>
</Properties>
</file>